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2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&quot;Typ hier een citaat.&quot;"/>
          <p:cNvSpPr>
            <a:spLocks noGrp="1"/>
          </p:cNvSpPr>
          <p:nvPr>
            <p:ph type="body" sz="quarter" idx="22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"Typ hier een citaat." 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>
            <a:spLocks noGrp="1"/>
          </p:cNvSpPr>
          <p:nvPr>
            <p:ph type="pic" idx="21"/>
          </p:nvPr>
        </p:nvSpPr>
        <p:spPr>
          <a:xfrm>
            <a:off x="1905000" y="0"/>
            <a:ext cx="20563290" cy="137159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>
            <a:spLocks noGrp="1"/>
          </p:cNvSpPr>
          <p:nvPr>
            <p:ph type="pic" sz="half" idx="21"/>
          </p:nvPr>
        </p:nvSpPr>
        <p:spPr>
          <a:xfrm>
            <a:off x="5307210" y="892968"/>
            <a:ext cx="13751720" cy="91725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>
            <a:spLocks noGrp="1"/>
          </p:cNvSpPr>
          <p:nvPr>
            <p:ph type="pic" idx="21"/>
          </p:nvPr>
        </p:nvSpPr>
        <p:spPr>
          <a:xfrm>
            <a:off x="6869906" y="892968"/>
            <a:ext cx="17377173" cy="115847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>
            <a:spLocks noGrp="1"/>
          </p:cNvSpPr>
          <p:nvPr>
            <p:ph type="pic" sz="half" idx="21"/>
          </p:nvPr>
        </p:nvSpPr>
        <p:spPr>
          <a:xfrm>
            <a:off x="9423796" y="3661171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>
            <a:spLocks noGrp="1"/>
          </p:cNvSpPr>
          <p:nvPr>
            <p:ph type="pic" idx="21"/>
          </p:nvPr>
        </p:nvSpPr>
        <p:spPr>
          <a:xfrm>
            <a:off x="-291704" y="1250156"/>
            <a:ext cx="16841392" cy="112275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Afbeelding"/>
          <p:cNvSpPr>
            <a:spLocks noGrp="1"/>
          </p:cNvSpPr>
          <p:nvPr>
            <p:ph type="pic" sz="quarter" idx="22"/>
          </p:nvPr>
        </p:nvSpPr>
        <p:spPr>
          <a:xfrm>
            <a:off x="12442031" y="7069144"/>
            <a:ext cx="8518923" cy="56822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Afbeelding"/>
          <p:cNvSpPr>
            <a:spLocks noGrp="1"/>
          </p:cNvSpPr>
          <p:nvPr>
            <p:ph type="pic" sz="quarter" idx="23"/>
          </p:nvPr>
        </p:nvSpPr>
        <p:spPr>
          <a:xfrm>
            <a:off x="12192000" y="1246988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14" y="80557"/>
            <a:ext cx="24575428" cy="1355488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Machine Learning…"/>
          <p:cNvSpPr txBox="1"/>
          <p:nvPr/>
        </p:nvSpPr>
        <p:spPr>
          <a:xfrm>
            <a:off x="0" y="787400"/>
            <a:ext cx="24384001" cy="251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9000" i="1">
                <a:latin typeface="Helvetica"/>
                <a:ea typeface="Helvetica"/>
                <a:cs typeface="Helvetica"/>
                <a:sym typeface="Helvetica"/>
              </a:defRPr>
            </a:pPr>
            <a:r>
              <a:t>Machine Learning </a:t>
            </a:r>
          </a:p>
          <a:p>
            <a:pPr>
              <a:defRPr sz="6600" i="1">
                <a:latin typeface="Helvetica"/>
                <a:ea typeface="Helvetica"/>
                <a:cs typeface="Helvetica"/>
                <a:sym typeface="Helvetica"/>
              </a:defRPr>
            </a:pPr>
            <a:r>
              <a:t>2. regressie en gradient descent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Let op: Anscombe’s Quart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6516">
              <a:defRPr sz="9632"/>
            </a:lvl1pPr>
          </a:lstStyle>
          <a:p>
            <a:r>
              <a:t>Let op: Anscombe’s Quartet</a:t>
            </a:r>
          </a:p>
        </p:txBody>
      </p:sp>
      <p:grpSp>
        <p:nvGrpSpPr>
          <p:cNvPr id="270" name="Afbeeldingengalerie"/>
          <p:cNvGrpSpPr/>
          <p:nvPr/>
        </p:nvGrpSpPr>
        <p:grpSpPr>
          <a:xfrm>
            <a:off x="7039546" y="4120455"/>
            <a:ext cx="10304908" cy="7829667"/>
            <a:chOff x="0" y="0"/>
            <a:chExt cx="10304907" cy="7829665"/>
          </a:xfrm>
        </p:grpSpPr>
        <p:pic>
          <p:nvPicPr>
            <p:cNvPr id="268" name="Anscombe's_quartet_3.pdf" descr="Anscombe's_quartet_3.pdf"/>
            <p:cNvPicPr>
              <a:picLocks noChangeAspect="1"/>
            </p:cNvPicPr>
            <p:nvPr/>
          </p:nvPicPr>
          <p:blipFill>
            <a:blip r:embed="rId2"/>
            <a:srcRect t="5050" b="5050"/>
            <a:stretch>
              <a:fillRect/>
            </a:stretch>
          </p:blipFill>
          <p:spPr>
            <a:xfrm>
              <a:off x="0" y="0"/>
              <a:ext cx="10304908" cy="6737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9" name="4 zeer verschillende verdelingen met dezelfde optimale regressielijn"/>
            <p:cNvSpPr/>
            <p:nvPr/>
          </p:nvSpPr>
          <p:spPr>
            <a:xfrm>
              <a:off x="0" y="6813665"/>
              <a:ext cx="10304908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2800"/>
              </a:lvl1pPr>
            </a:lstStyle>
            <a:p>
              <a:r>
                <a:t>4 zeer verschillende verdelingen met dezelfde optimale regressielijn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ml:fouten en gewichten"/>
          <p:cNvSpPr txBox="1"/>
          <p:nvPr/>
        </p:nvSpPr>
        <p:spPr>
          <a:xfrm>
            <a:off x="3703562" y="6043612"/>
            <a:ext cx="16976875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0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ml:fouten en gewichten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009" y="318281"/>
            <a:ext cx="18051982" cy="13079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catter3.png" descr="scatte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11" y="141205"/>
            <a:ext cx="18059178" cy="1343359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3"/>
          <p:cNvSpPr txBox="1"/>
          <p:nvPr/>
        </p:nvSpPr>
        <p:spPr>
          <a:xfrm>
            <a:off x="19071578" y="5785160"/>
            <a:ext cx="508636" cy="9048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3</a:t>
            </a:r>
          </a:p>
        </p:txBody>
      </p:sp>
      <p:sp>
        <p:nvSpPr>
          <p:cNvPr id="278" name="-1"/>
          <p:cNvSpPr txBox="1"/>
          <p:nvPr/>
        </p:nvSpPr>
        <p:spPr>
          <a:xfrm>
            <a:off x="14481438" y="2234999"/>
            <a:ext cx="720091" cy="9048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-1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catter4.png" descr="scatter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676" y="-241889"/>
            <a:ext cx="18302647" cy="14199778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Rechthoek"/>
          <p:cNvSpPr/>
          <p:nvPr/>
        </p:nvSpPr>
        <p:spPr>
          <a:xfrm>
            <a:off x="7924480" y="4108328"/>
            <a:ext cx="4091817" cy="39638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Rechthoek"/>
          <p:cNvSpPr/>
          <p:nvPr/>
        </p:nvSpPr>
        <p:spPr>
          <a:xfrm>
            <a:off x="15455676" y="9964528"/>
            <a:ext cx="3858661" cy="1253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catter4.png" descr="scatter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846" y="-213051"/>
            <a:ext cx="18228308" cy="14142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catter4.png" descr="scatter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884" y="-365860"/>
            <a:ext cx="18622232" cy="14447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9913" y="2352525"/>
            <a:ext cx="6525913" cy="928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catter_1569940200.961042.png" descr="scatter_1569940200.9610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673" y="-1419364"/>
            <a:ext cx="20390654" cy="1529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Rechthoek"/>
          <p:cNvSpPr/>
          <p:nvPr/>
        </p:nvSpPr>
        <p:spPr>
          <a:xfrm>
            <a:off x="9751356" y="2147852"/>
            <a:ext cx="8213813" cy="4807270"/>
          </a:xfrm>
          <a:prstGeom prst="rect">
            <a:avLst/>
          </a:prstGeom>
          <a:solidFill>
            <a:schemeClr val="accent6">
              <a:satOff val="24555"/>
              <a:lumOff val="22232"/>
              <a:alpha val="40000"/>
            </a:schemeClr>
          </a:solidFill>
          <a:ln w="12700">
            <a:solidFill>
              <a:schemeClr val="accent6">
                <a:lumOff val="-2152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Vergelijking"/>
              <p:cNvSpPr txBox="1"/>
              <p:nvPr/>
            </p:nvSpPr>
            <p:spPr>
              <a:xfrm>
                <a:off x="5124665" y="526343"/>
                <a:ext cx="3871864" cy="138025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29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65" y="526343"/>
                <a:ext cx="3871864" cy="1380250"/>
              </a:xfrm>
              <a:prstGeom prst="rect">
                <a:avLst/>
              </a:prstGeom>
              <a:blipFill>
                <a:blip r:embed="rId3"/>
                <a:stretch>
                  <a:fillRect l="-5882" t="-2727" r="-14706" b="-2090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Vergelijking"/>
              <p:cNvSpPr txBox="1"/>
              <p:nvPr/>
            </p:nvSpPr>
            <p:spPr>
              <a:xfrm>
                <a:off x="5486494" y="7251798"/>
                <a:ext cx="3717052" cy="60430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292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94" y="7251798"/>
                <a:ext cx="3717052" cy="604305"/>
              </a:xfrm>
              <a:prstGeom prst="rect">
                <a:avLst/>
              </a:prstGeom>
              <a:blipFill>
                <a:blip r:embed="rId4"/>
                <a:stretch>
                  <a:fillRect l="-6485" t="-2083" r="-19795" b="-7083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Vergelijking"/>
              <p:cNvSpPr txBox="1"/>
              <p:nvPr/>
            </p:nvSpPr>
            <p:spPr>
              <a:xfrm>
                <a:off x="11574317" y="10809521"/>
                <a:ext cx="3902566" cy="138025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293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317" y="10809521"/>
                <a:ext cx="3902566" cy="1380250"/>
              </a:xfrm>
              <a:prstGeom prst="rect">
                <a:avLst/>
              </a:prstGeom>
              <a:blipFill>
                <a:blip r:embed="rId5"/>
                <a:stretch>
                  <a:fillRect l="-5844" t="-2727" r="-15260" b="-2090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9" name="Groepeer"/>
          <p:cNvGrpSpPr/>
          <p:nvPr/>
        </p:nvGrpSpPr>
        <p:grpSpPr>
          <a:xfrm>
            <a:off x="9929653" y="2379592"/>
            <a:ext cx="7687718" cy="4338845"/>
            <a:chOff x="0" y="0"/>
            <a:chExt cx="7687717" cy="4338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Vergelijking"/>
                <p:cNvSpPr txBox="1"/>
                <p:nvPr/>
              </p:nvSpPr>
              <p:spPr>
                <a:xfrm>
                  <a:off x="514343" y="139732"/>
                  <a:ext cx="139257" cy="4307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294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43" y="139732"/>
                  <a:ext cx="139257" cy="430722"/>
                </a:xfrm>
                <a:prstGeom prst="rect">
                  <a:avLst/>
                </a:prstGeom>
                <a:blipFill>
                  <a:blip r:embed="rId6"/>
                  <a:stretch>
                    <a:fillRect l="-150000" r="-183333" b="-85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Vergelijking"/>
                <p:cNvSpPr txBox="1"/>
                <p:nvPr/>
              </p:nvSpPr>
              <p:spPr>
                <a:xfrm>
                  <a:off x="1420502" y="76737"/>
                  <a:ext cx="750789" cy="5576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295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0502" y="76737"/>
                  <a:ext cx="750789" cy="557645"/>
                </a:xfrm>
                <a:prstGeom prst="rect">
                  <a:avLst/>
                </a:prstGeom>
                <a:blipFill>
                  <a:blip r:embed="rId7"/>
                  <a:stretch>
                    <a:fillRect l="-20000" t="-11111" r="-56667" b="-4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Vergelijking"/>
                <p:cNvSpPr txBox="1"/>
                <p:nvPr/>
              </p:nvSpPr>
              <p:spPr>
                <a:xfrm>
                  <a:off x="2746293" y="14051"/>
                  <a:ext cx="748846" cy="6839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296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6293" y="14051"/>
                  <a:ext cx="748846" cy="683946"/>
                </a:xfrm>
                <a:prstGeom prst="rect">
                  <a:avLst/>
                </a:prstGeom>
                <a:blipFill>
                  <a:blip r:embed="rId8"/>
                  <a:stretch>
                    <a:fillRect l="-28333" t="-9091" r="-58333" b="-4545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Vergelijking"/>
                <p:cNvSpPr txBox="1"/>
                <p:nvPr/>
              </p:nvSpPr>
              <p:spPr>
                <a:xfrm>
                  <a:off x="4070155" y="0"/>
                  <a:ext cx="1674373" cy="712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297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155" y="0"/>
                  <a:ext cx="1674373" cy="712445"/>
                </a:xfrm>
                <a:prstGeom prst="rect">
                  <a:avLst/>
                </a:prstGeom>
                <a:blipFill>
                  <a:blip r:embed="rId9"/>
                  <a:stretch>
                    <a:fillRect l="-13534" t="-8772" r="-46617" b="-5087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Vergelijking"/>
                <p:cNvSpPr txBox="1"/>
                <p:nvPr/>
              </p:nvSpPr>
              <p:spPr>
                <a:xfrm>
                  <a:off x="6645095" y="76737"/>
                  <a:ext cx="728120" cy="5576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298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095" y="76737"/>
                  <a:ext cx="728120" cy="557645"/>
                </a:xfrm>
                <a:prstGeom prst="rect">
                  <a:avLst/>
                </a:prstGeom>
                <a:blipFill>
                  <a:blip r:embed="rId10"/>
                  <a:stretch>
                    <a:fillRect l="-32759" t="-11111" r="-62069" b="-5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9" name="Lijn"/>
            <p:cNvSpPr/>
            <p:nvPr/>
          </p:nvSpPr>
          <p:spPr>
            <a:xfrm>
              <a:off x="0" y="973962"/>
              <a:ext cx="768771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Vergelijking"/>
                <p:cNvSpPr txBox="1"/>
                <p:nvPr/>
              </p:nvSpPr>
              <p:spPr>
                <a:xfrm>
                  <a:off x="576494" y="1268136"/>
                  <a:ext cx="122201" cy="2918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300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494" y="1268136"/>
                  <a:ext cx="122201" cy="291898"/>
                </a:xfrm>
                <a:prstGeom prst="rect">
                  <a:avLst/>
                </a:prstGeom>
                <a:blipFill>
                  <a:blip r:embed="rId11"/>
                  <a:stretch>
                    <a:fillRect l="-120000" r="-210000" b="-8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Vergelijking"/>
                <p:cNvSpPr txBox="1"/>
                <p:nvPr/>
              </p:nvSpPr>
              <p:spPr>
                <a:xfrm>
                  <a:off x="1786077" y="1268136"/>
                  <a:ext cx="122200" cy="2918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301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6077" y="1268136"/>
                  <a:ext cx="122200" cy="291898"/>
                </a:xfrm>
                <a:prstGeom prst="rect">
                  <a:avLst/>
                </a:prstGeom>
                <a:blipFill>
                  <a:blip r:embed="rId12"/>
                  <a:stretch>
                    <a:fillRect l="-109091" r="-190909" b="-8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Vergelijking"/>
                <p:cNvSpPr txBox="1"/>
                <p:nvPr/>
              </p:nvSpPr>
              <p:spPr>
                <a:xfrm>
                  <a:off x="3110903" y="1268136"/>
                  <a:ext cx="122201" cy="2918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302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0903" y="1268136"/>
                  <a:ext cx="122201" cy="291898"/>
                </a:xfrm>
                <a:prstGeom prst="rect">
                  <a:avLst/>
                </a:prstGeom>
                <a:blipFill>
                  <a:blip r:embed="rId13"/>
                  <a:stretch>
                    <a:fillRect l="-100000" r="-190909" b="-8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Vergelijking"/>
                <p:cNvSpPr txBox="1"/>
                <p:nvPr/>
              </p:nvSpPr>
              <p:spPr>
                <a:xfrm>
                  <a:off x="522916" y="2198636"/>
                  <a:ext cx="192152" cy="2918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303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16" y="2198636"/>
                  <a:ext cx="192152" cy="291897"/>
                </a:xfrm>
                <a:prstGeom prst="rect">
                  <a:avLst/>
                </a:prstGeom>
                <a:blipFill>
                  <a:blip r:embed="rId14"/>
                  <a:stretch>
                    <a:fillRect l="-75000" r="-93750" b="-8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Vergelijking"/>
                <p:cNvSpPr txBox="1"/>
                <p:nvPr/>
              </p:nvSpPr>
              <p:spPr>
                <a:xfrm>
                  <a:off x="1732498" y="2198636"/>
                  <a:ext cx="199061" cy="2918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304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498" y="2198636"/>
                  <a:ext cx="199061" cy="291897"/>
                </a:xfrm>
                <a:prstGeom prst="rect">
                  <a:avLst/>
                </a:prstGeom>
                <a:blipFill>
                  <a:blip r:embed="rId15"/>
                  <a:stretch>
                    <a:fillRect l="-70588" r="-82353" b="-8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Vergelijking"/>
                <p:cNvSpPr txBox="1"/>
                <p:nvPr/>
              </p:nvSpPr>
              <p:spPr>
                <a:xfrm>
                  <a:off x="3094451" y="2092138"/>
                  <a:ext cx="122200" cy="2918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305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451" y="2092138"/>
                  <a:ext cx="122200" cy="291898"/>
                </a:xfrm>
                <a:prstGeom prst="rect">
                  <a:avLst/>
                </a:prstGeom>
                <a:blipFill>
                  <a:blip r:embed="rId16"/>
                  <a:stretch>
                    <a:fillRect l="-109091" r="-181818" b="-9130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Vergelijking"/>
                <p:cNvSpPr txBox="1"/>
                <p:nvPr/>
              </p:nvSpPr>
              <p:spPr>
                <a:xfrm>
                  <a:off x="522916" y="3036838"/>
                  <a:ext cx="168403" cy="29794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306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16" y="3036838"/>
                  <a:ext cx="168403" cy="297943"/>
                </a:xfrm>
                <a:prstGeom prst="rect">
                  <a:avLst/>
                </a:prstGeom>
                <a:blipFill>
                  <a:blip r:embed="rId17"/>
                  <a:stretch>
                    <a:fillRect l="-85714" r="-121429" b="-8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Vergelijking"/>
                <p:cNvSpPr txBox="1"/>
                <p:nvPr/>
              </p:nvSpPr>
              <p:spPr>
                <a:xfrm>
                  <a:off x="1732498" y="3036838"/>
                  <a:ext cx="168403" cy="29794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307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498" y="3036838"/>
                  <a:ext cx="168403" cy="297943"/>
                </a:xfrm>
                <a:prstGeom prst="rect">
                  <a:avLst/>
                </a:prstGeom>
                <a:blipFill>
                  <a:blip r:embed="rId17"/>
                  <a:stretch>
                    <a:fillRect l="-85714" r="-121429" b="-8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Vergelijking"/>
                <p:cNvSpPr txBox="1"/>
                <p:nvPr/>
              </p:nvSpPr>
              <p:spPr>
                <a:xfrm>
                  <a:off x="3057325" y="3039839"/>
                  <a:ext cx="199061" cy="2918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308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7325" y="3039839"/>
                  <a:ext cx="199061" cy="291898"/>
                </a:xfrm>
                <a:prstGeom prst="rect">
                  <a:avLst/>
                </a:prstGeom>
                <a:blipFill>
                  <a:blip r:embed="rId18"/>
                  <a:stretch>
                    <a:fillRect l="-70588" r="-88235" b="-8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" name="Vergelijking"/>
                <p:cNvSpPr txBox="1"/>
                <p:nvPr/>
              </p:nvSpPr>
              <p:spPr>
                <a:xfrm>
                  <a:off x="522916" y="3881042"/>
                  <a:ext cx="199061" cy="2918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309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16" y="3881042"/>
                  <a:ext cx="199061" cy="291897"/>
                </a:xfrm>
                <a:prstGeom prst="rect">
                  <a:avLst/>
                </a:prstGeom>
                <a:blipFill>
                  <a:blip r:embed="rId19"/>
                  <a:stretch>
                    <a:fillRect l="-75000" r="-93750" b="-8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Vergelijking"/>
                <p:cNvSpPr txBox="1"/>
                <p:nvPr/>
              </p:nvSpPr>
              <p:spPr>
                <a:xfrm>
                  <a:off x="1732498" y="3881042"/>
                  <a:ext cx="199061" cy="2918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310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498" y="3881042"/>
                  <a:ext cx="199061" cy="291897"/>
                </a:xfrm>
                <a:prstGeom prst="rect">
                  <a:avLst/>
                </a:prstGeom>
                <a:blipFill>
                  <a:blip r:embed="rId19"/>
                  <a:stretch>
                    <a:fillRect l="-70588" r="-82353" b="-8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Vergelijking"/>
                <p:cNvSpPr txBox="1"/>
                <p:nvPr/>
              </p:nvSpPr>
              <p:spPr>
                <a:xfrm>
                  <a:off x="3057325" y="3881042"/>
                  <a:ext cx="199061" cy="2918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sz="3400"/>
                </a:p>
              </p:txBody>
            </p:sp>
          </mc:Choice>
          <mc:Fallback xmlns="">
            <p:sp>
              <p:nvSpPr>
                <p:cNvPr id="311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7325" y="3881042"/>
                  <a:ext cx="199061" cy="291897"/>
                </a:xfrm>
                <a:prstGeom prst="rect">
                  <a:avLst/>
                </a:prstGeom>
                <a:blipFill>
                  <a:blip r:embed="rId20"/>
                  <a:stretch>
                    <a:fillRect l="-70588" r="-88235" b="-8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2" name="Lijn"/>
            <p:cNvSpPr/>
            <p:nvPr/>
          </p:nvSpPr>
          <p:spPr>
            <a:xfrm>
              <a:off x="0" y="1793904"/>
              <a:ext cx="768771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13" name="Lijn"/>
            <p:cNvSpPr/>
            <p:nvPr/>
          </p:nvSpPr>
          <p:spPr>
            <a:xfrm>
              <a:off x="0" y="2680551"/>
              <a:ext cx="768771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14" name="Lijn"/>
            <p:cNvSpPr/>
            <p:nvPr/>
          </p:nvSpPr>
          <p:spPr>
            <a:xfrm>
              <a:off x="0" y="3514678"/>
              <a:ext cx="768771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15" name="Lijn"/>
            <p:cNvSpPr/>
            <p:nvPr/>
          </p:nvSpPr>
          <p:spPr>
            <a:xfrm flipV="1">
              <a:off x="1188572" y="135611"/>
              <a:ext cx="1" cy="420323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16" name="Lijn"/>
            <p:cNvSpPr/>
            <p:nvPr/>
          </p:nvSpPr>
          <p:spPr>
            <a:xfrm flipV="1">
              <a:off x="2455234" y="135611"/>
              <a:ext cx="1" cy="420323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17" name="Lijn"/>
            <p:cNvSpPr/>
            <p:nvPr/>
          </p:nvSpPr>
          <p:spPr>
            <a:xfrm flipV="1">
              <a:off x="3789051" y="135611"/>
              <a:ext cx="1" cy="420323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18" name="Lijn"/>
            <p:cNvSpPr/>
            <p:nvPr/>
          </p:nvSpPr>
          <p:spPr>
            <a:xfrm flipV="1">
              <a:off x="6321855" y="135611"/>
              <a:ext cx="1" cy="420323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Vergelijking"/>
              <p:cNvSpPr txBox="1"/>
              <p:nvPr/>
            </p:nvSpPr>
            <p:spPr>
              <a:xfrm>
                <a:off x="4595582" y="5132272"/>
                <a:ext cx="14513062" cy="34407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limUpp>
                        <m:limUppPr>
                          <m:ctrlP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sz="10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sz="10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sz="10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10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10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Upp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10100"/>
              </a:p>
            </p:txBody>
          </p:sp>
        </mc:Choice>
        <mc:Fallback xmlns="">
          <p:sp>
            <p:nvSpPr>
              <p:cNvPr id="32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582" y="5132272"/>
                <a:ext cx="14513062" cy="3440740"/>
              </a:xfrm>
              <a:prstGeom prst="rect">
                <a:avLst/>
              </a:prstGeom>
              <a:blipFill>
                <a:blip r:embed="rId2"/>
                <a:stretch>
                  <a:fillRect l="-3759" t="-1107" r="-1512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2" name="Kostenfunctie (J) voor 1 feature"/>
          <p:cNvSpPr txBox="1">
            <a:spLocks noGrp="1"/>
          </p:cNvSpPr>
          <p:nvPr>
            <p:ph type="title" idx="4294967295"/>
          </p:nvPr>
        </p:nvSpPr>
        <p:spPr>
          <a:xfrm>
            <a:off x="1283262" y="625078"/>
            <a:ext cx="21817476" cy="3036094"/>
          </a:xfrm>
          <a:prstGeom prst="rect">
            <a:avLst/>
          </a:prstGeom>
        </p:spPr>
        <p:txBody>
          <a:bodyPr/>
          <a:lstStyle/>
          <a:p>
            <a:r>
              <a:t>Kostenfunctie (J) voor 1 feature</a:t>
            </a:r>
          </a:p>
        </p:txBody>
      </p:sp>
      <p:sp>
        <p:nvSpPr>
          <p:cNvPr id="323" name="Waarom kwadraat?"/>
          <p:cNvSpPr txBox="1"/>
          <p:nvPr/>
        </p:nvSpPr>
        <p:spPr>
          <a:xfrm>
            <a:off x="9057159" y="10703125"/>
            <a:ext cx="558990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Waarom kwadraat?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ml:meerdere eigenschappen"/>
          <p:cNvSpPr txBox="1"/>
          <p:nvPr/>
        </p:nvSpPr>
        <p:spPr>
          <a:xfrm>
            <a:off x="2556656" y="6043612"/>
            <a:ext cx="19270688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0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ml:meerdere eigenschappen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l:regressie"/>
          <p:cNvSpPr txBox="1"/>
          <p:nvPr/>
        </p:nvSpPr>
        <p:spPr>
          <a:xfrm>
            <a:off x="7526585" y="6043612"/>
            <a:ext cx="9330830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0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ml:regressie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catter_1566209228.849519.png" descr="scatter_1566209228.8495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674" y="-132995"/>
            <a:ext cx="18642653" cy="13981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Lijn"/>
          <p:cNvSpPr/>
          <p:nvPr/>
        </p:nvSpPr>
        <p:spPr>
          <a:xfrm flipV="1">
            <a:off x="12361819" y="3934588"/>
            <a:ext cx="1" cy="852602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30" name="Lijn"/>
          <p:cNvSpPr/>
          <p:nvPr/>
        </p:nvSpPr>
        <p:spPr>
          <a:xfrm>
            <a:off x="7743474" y="5027762"/>
            <a:ext cx="923669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31" name="verkoopprijs (€)"/>
          <p:cNvSpPr txBox="1"/>
          <p:nvPr/>
        </p:nvSpPr>
        <p:spPr>
          <a:xfrm>
            <a:off x="12604326" y="3939640"/>
            <a:ext cx="4195640" cy="790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verkoopprijs (€)</a:t>
            </a:r>
          </a:p>
        </p:txBody>
      </p:sp>
      <p:sp>
        <p:nvSpPr>
          <p:cNvPr id="332" name="grootte (m2)"/>
          <p:cNvSpPr txBox="1"/>
          <p:nvPr/>
        </p:nvSpPr>
        <p:spPr>
          <a:xfrm>
            <a:off x="8367450" y="3939640"/>
            <a:ext cx="3297710" cy="790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grootte (m</a:t>
            </a:r>
            <a:r>
              <a:rPr baseline="31999"/>
              <a:t>2</a:t>
            </a:r>
            <a:r>
              <a:t>)</a:t>
            </a:r>
          </a:p>
        </p:txBody>
      </p:sp>
      <p:sp>
        <p:nvSpPr>
          <p:cNvPr id="333" name="279.500…"/>
          <p:cNvSpPr txBox="1"/>
          <p:nvPr/>
        </p:nvSpPr>
        <p:spPr>
          <a:xfrm>
            <a:off x="13578685" y="5318611"/>
            <a:ext cx="2246922" cy="7876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279.500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195.000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167.500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290.000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534.500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315.000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189.000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115.000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449.000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…</a:t>
            </a:r>
          </a:p>
        </p:txBody>
      </p:sp>
      <p:sp>
        <p:nvSpPr>
          <p:cNvPr id="334" name="127…"/>
          <p:cNvSpPr txBox="1"/>
          <p:nvPr/>
        </p:nvSpPr>
        <p:spPr>
          <a:xfrm>
            <a:off x="9455756" y="5318611"/>
            <a:ext cx="1121098" cy="7876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127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101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120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135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183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180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96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70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160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…</a:t>
            </a:r>
          </a:p>
        </p:txBody>
      </p:sp>
      <p:sp>
        <p:nvSpPr>
          <p:cNvPr id="335" name="Eén feature"/>
          <p:cNvSpPr txBox="1">
            <a:spLocks noGrp="1"/>
          </p:cNvSpPr>
          <p:nvPr>
            <p:ph type="title" idx="4294967295"/>
          </p:nvPr>
        </p:nvSpPr>
        <p:spPr>
          <a:xfrm>
            <a:off x="4387453" y="314704"/>
            <a:ext cx="15609094" cy="3036095"/>
          </a:xfrm>
          <a:prstGeom prst="rect">
            <a:avLst/>
          </a:prstGeom>
        </p:spPr>
        <p:txBody>
          <a:bodyPr/>
          <a:lstStyle/>
          <a:p>
            <a:r>
              <a:t>Eén feature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Lijn"/>
          <p:cNvSpPr/>
          <p:nvPr/>
        </p:nvSpPr>
        <p:spPr>
          <a:xfrm>
            <a:off x="3644592" y="1900843"/>
            <a:ext cx="1709481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38" name="verkoopprijs (€)"/>
          <p:cNvSpPr txBox="1"/>
          <p:nvPr/>
        </p:nvSpPr>
        <p:spPr>
          <a:xfrm>
            <a:off x="16940231" y="812721"/>
            <a:ext cx="4195639" cy="790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verkoopprijs (€)</a:t>
            </a:r>
          </a:p>
        </p:txBody>
      </p:sp>
      <p:sp>
        <p:nvSpPr>
          <p:cNvPr id="339" name="grootte (m2)"/>
          <p:cNvSpPr txBox="1"/>
          <p:nvPr/>
        </p:nvSpPr>
        <p:spPr>
          <a:xfrm>
            <a:off x="4268568" y="812721"/>
            <a:ext cx="3297709" cy="790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grootte (m</a:t>
            </a:r>
            <a:r>
              <a:rPr baseline="31999"/>
              <a:t>2</a:t>
            </a:r>
            <a:r>
              <a:t>)</a:t>
            </a:r>
          </a:p>
        </p:txBody>
      </p:sp>
      <p:sp>
        <p:nvSpPr>
          <p:cNvPr id="340" name="279.500…"/>
          <p:cNvSpPr txBox="1"/>
          <p:nvPr/>
        </p:nvSpPr>
        <p:spPr>
          <a:xfrm>
            <a:off x="17914590" y="2337742"/>
            <a:ext cx="2246921" cy="472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279.500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195.000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167.500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290.000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534.500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…</a:t>
            </a:r>
          </a:p>
        </p:txBody>
      </p:sp>
      <p:sp>
        <p:nvSpPr>
          <p:cNvPr id="341" name="127…"/>
          <p:cNvSpPr txBox="1"/>
          <p:nvPr/>
        </p:nvSpPr>
        <p:spPr>
          <a:xfrm>
            <a:off x="5356873" y="2337742"/>
            <a:ext cx="1121099" cy="472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127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101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120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135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183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…</a:t>
            </a:r>
          </a:p>
        </p:txBody>
      </p:sp>
      <p:sp>
        <p:nvSpPr>
          <p:cNvPr id="342" name="aantal kamers"/>
          <p:cNvSpPr txBox="1"/>
          <p:nvPr/>
        </p:nvSpPr>
        <p:spPr>
          <a:xfrm>
            <a:off x="7842285" y="812721"/>
            <a:ext cx="3754116" cy="790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aantal kamers</a:t>
            </a:r>
          </a:p>
        </p:txBody>
      </p:sp>
      <p:sp>
        <p:nvSpPr>
          <p:cNvPr id="343" name="tuin"/>
          <p:cNvSpPr txBox="1"/>
          <p:nvPr/>
        </p:nvSpPr>
        <p:spPr>
          <a:xfrm>
            <a:off x="11859180" y="812721"/>
            <a:ext cx="1181250" cy="790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tuin</a:t>
            </a:r>
          </a:p>
        </p:txBody>
      </p:sp>
      <p:sp>
        <p:nvSpPr>
          <p:cNvPr id="344" name="energielabel"/>
          <p:cNvSpPr txBox="1"/>
          <p:nvPr/>
        </p:nvSpPr>
        <p:spPr>
          <a:xfrm>
            <a:off x="13300620" y="812721"/>
            <a:ext cx="3339568" cy="790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energielabel</a:t>
            </a:r>
          </a:p>
        </p:txBody>
      </p:sp>
      <p:sp>
        <p:nvSpPr>
          <p:cNvPr id="345" name="Lijn"/>
          <p:cNvSpPr/>
          <p:nvPr/>
        </p:nvSpPr>
        <p:spPr>
          <a:xfrm flipV="1">
            <a:off x="16777025" y="807669"/>
            <a:ext cx="1" cy="65388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46" name="3…"/>
          <p:cNvSpPr txBox="1"/>
          <p:nvPr/>
        </p:nvSpPr>
        <p:spPr>
          <a:xfrm>
            <a:off x="9555591" y="2337742"/>
            <a:ext cx="593999" cy="472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3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2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2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4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3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…</a:t>
            </a:r>
          </a:p>
        </p:txBody>
      </p:sp>
      <p:sp>
        <p:nvSpPr>
          <p:cNvPr id="347" name="j…"/>
          <p:cNvSpPr txBox="1"/>
          <p:nvPr/>
        </p:nvSpPr>
        <p:spPr>
          <a:xfrm>
            <a:off x="12152806" y="2337742"/>
            <a:ext cx="593999" cy="472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j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n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j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j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n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…</a:t>
            </a:r>
          </a:p>
        </p:txBody>
      </p:sp>
      <p:sp>
        <p:nvSpPr>
          <p:cNvPr id="348" name="A…"/>
          <p:cNvSpPr txBox="1"/>
          <p:nvPr/>
        </p:nvSpPr>
        <p:spPr>
          <a:xfrm>
            <a:off x="14755986" y="2337742"/>
            <a:ext cx="593998" cy="472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B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D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…</a:t>
            </a:r>
          </a:p>
        </p:txBody>
      </p:sp>
      <p:sp>
        <p:nvSpPr>
          <p:cNvPr id="349" name="Lijn"/>
          <p:cNvSpPr/>
          <p:nvPr/>
        </p:nvSpPr>
        <p:spPr>
          <a:xfrm flipV="1">
            <a:off x="13163780" y="807669"/>
            <a:ext cx="1" cy="6538877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0" name="Lijn"/>
          <p:cNvSpPr/>
          <p:nvPr/>
        </p:nvSpPr>
        <p:spPr>
          <a:xfrm flipV="1">
            <a:off x="11735831" y="807669"/>
            <a:ext cx="1" cy="6538877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1" name="Lijn"/>
          <p:cNvSpPr/>
          <p:nvPr/>
        </p:nvSpPr>
        <p:spPr>
          <a:xfrm flipV="1">
            <a:off x="7702855" y="807669"/>
            <a:ext cx="1" cy="6538877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2" name="aantal observaties"/>
          <p:cNvSpPr txBox="1"/>
          <p:nvPr/>
        </p:nvSpPr>
        <p:spPr>
          <a:xfrm>
            <a:off x="6511778" y="8132013"/>
            <a:ext cx="3154165" cy="54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15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aantal observaties</a:t>
            </a:r>
          </a:p>
        </p:txBody>
      </p:sp>
      <p:sp>
        <p:nvSpPr>
          <p:cNvPr id="353" name="notatie-afspraken"/>
          <p:cNvSpPr txBox="1"/>
          <p:nvPr/>
        </p:nvSpPr>
        <p:spPr>
          <a:xfrm>
            <a:off x="3950235" y="7371829"/>
            <a:ext cx="3138886" cy="54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notatie-afspraken</a:t>
            </a:r>
          </a:p>
        </p:txBody>
      </p:sp>
      <p:sp>
        <p:nvSpPr>
          <p:cNvPr id="354" name="Lijn"/>
          <p:cNvSpPr/>
          <p:nvPr/>
        </p:nvSpPr>
        <p:spPr>
          <a:xfrm flipV="1">
            <a:off x="6329073" y="7860572"/>
            <a:ext cx="1" cy="5831972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5" name="Lijn"/>
          <p:cNvSpPr/>
          <p:nvPr/>
        </p:nvSpPr>
        <p:spPr>
          <a:xfrm>
            <a:off x="4002224" y="7878431"/>
            <a:ext cx="13045954" cy="1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56" name="aantal eigenschappen (per observatie)"/>
          <p:cNvSpPr txBox="1"/>
          <p:nvPr/>
        </p:nvSpPr>
        <p:spPr>
          <a:xfrm>
            <a:off x="6511778" y="9090535"/>
            <a:ext cx="6463706" cy="548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15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aantal eigenschappen (per observatie)</a:t>
            </a:r>
          </a:p>
        </p:txBody>
      </p:sp>
      <p:sp>
        <p:nvSpPr>
          <p:cNvPr id="357" name="observatie nummer i"/>
          <p:cNvSpPr txBox="1"/>
          <p:nvPr/>
        </p:nvSpPr>
        <p:spPr>
          <a:xfrm>
            <a:off x="6511778" y="10131946"/>
            <a:ext cx="3582393" cy="54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15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observatie nummer i</a:t>
            </a:r>
          </a:p>
        </p:txBody>
      </p:sp>
      <p:sp>
        <p:nvSpPr>
          <p:cNvPr id="358" name="eigenschap j van observatie nummer i"/>
          <p:cNvSpPr txBox="1"/>
          <p:nvPr/>
        </p:nvSpPr>
        <p:spPr>
          <a:xfrm>
            <a:off x="6511778" y="11163868"/>
            <a:ext cx="6392665" cy="548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15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eigenschap j van observatie nummer i</a:t>
            </a:r>
          </a:p>
        </p:txBody>
      </p:sp>
      <p:sp>
        <p:nvSpPr>
          <p:cNvPr id="359" name="actuele waarde van observatie i"/>
          <p:cNvSpPr txBox="1"/>
          <p:nvPr/>
        </p:nvSpPr>
        <p:spPr>
          <a:xfrm>
            <a:off x="6511778" y="12094709"/>
            <a:ext cx="5372696" cy="548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15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actuele waarde van observatie i</a:t>
            </a:r>
          </a:p>
        </p:txBody>
      </p:sp>
      <p:sp>
        <p:nvSpPr>
          <p:cNvPr id="360" name="factor waarmee waarde van feature j moet worden vermenigvuldigd"/>
          <p:cNvSpPr txBox="1"/>
          <p:nvPr/>
        </p:nvSpPr>
        <p:spPr>
          <a:xfrm>
            <a:off x="6511778" y="12972240"/>
            <a:ext cx="11400831" cy="548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150000"/>
              </a:lnSpc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factor waarmee waarde van feature j moet worden vermenigvuldigd</a:t>
            </a:r>
          </a:p>
        </p:txBody>
      </p:sp>
      <p:sp>
        <p:nvSpPr>
          <p:cNvPr id="361" name="Lijn"/>
          <p:cNvSpPr/>
          <p:nvPr/>
        </p:nvSpPr>
        <p:spPr>
          <a:xfrm>
            <a:off x="4002224" y="8755963"/>
            <a:ext cx="13045954" cy="1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62" name="Lijn"/>
          <p:cNvSpPr/>
          <p:nvPr/>
        </p:nvSpPr>
        <p:spPr>
          <a:xfrm>
            <a:off x="4002224" y="9813909"/>
            <a:ext cx="13045954" cy="1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63" name="Lijn"/>
          <p:cNvSpPr/>
          <p:nvPr/>
        </p:nvSpPr>
        <p:spPr>
          <a:xfrm>
            <a:off x="4002224" y="10776557"/>
            <a:ext cx="13045954" cy="1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64" name="Lijn"/>
          <p:cNvSpPr/>
          <p:nvPr/>
        </p:nvSpPr>
        <p:spPr>
          <a:xfrm>
            <a:off x="4002224" y="11960133"/>
            <a:ext cx="13045954" cy="1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365" name="Lijn"/>
          <p:cNvSpPr/>
          <p:nvPr/>
        </p:nvSpPr>
        <p:spPr>
          <a:xfrm>
            <a:off x="4002224" y="12823159"/>
            <a:ext cx="13045954" cy="1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Vergelijking"/>
              <p:cNvSpPr txBox="1"/>
              <p:nvPr/>
            </p:nvSpPr>
            <p:spPr>
              <a:xfrm>
                <a:off x="4839830" y="8217884"/>
                <a:ext cx="448209" cy="29146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366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830" y="8217884"/>
                <a:ext cx="448209" cy="291466"/>
              </a:xfrm>
              <a:prstGeom prst="rect">
                <a:avLst/>
              </a:prstGeom>
              <a:blipFill>
                <a:blip r:embed="rId2"/>
                <a:stretch>
                  <a:fillRect l="-36111" r="-52778" b="-15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Vergelijking"/>
              <p:cNvSpPr txBox="1"/>
              <p:nvPr/>
            </p:nvSpPr>
            <p:spPr>
              <a:xfrm>
                <a:off x="4914411" y="9203864"/>
                <a:ext cx="297943" cy="29146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367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411" y="9203864"/>
                <a:ext cx="297943" cy="291466"/>
              </a:xfrm>
              <a:prstGeom prst="rect">
                <a:avLst/>
              </a:prstGeom>
              <a:blipFill>
                <a:blip r:embed="rId3"/>
                <a:stretch>
                  <a:fillRect l="-48000" r="-72000" b="-15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" name="Vergelijking"/>
              <p:cNvSpPr txBox="1"/>
              <p:nvPr/>
            </p:nvSpPr>
            <p:spPr>
              <a:xfrm>
                <a:off x="4689746" y="10057734"/>
                <a:ext cx="750789" cy="55764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368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746" y="10057734"/>
                <a:ext cx="750789" cy="557644"/>
              </a:xfrm>
              <a:prstGeom prst="rect">
                <a:avLst/>
              </a:prstGeom>
              <a:blipFill>
                <a:blip r:embed="rId4"/>
                <a:stretch>
                  <a:fillRect l="-20000" t="-11364" r="-56667" b="-4318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Vergelijking"/>
              <p:cNvSpPr txBox="1"/>
              <p:nvPr/>
            </p:nvSpPr>
            <p:spPr>
              <a:xfrm>
                <a:off x="4689006" y="10864984"/>
                <a:ext cx="752215" cy="91553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369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006" y="10864984"/>
                <a:ext cx="752215" cy="915538"/>
              </a:xfrm>
              <a:prstGeom prst="rect">
                <a:avLst/>
              </a:prstGeom>
              <a:blipFill>
                <a:blip r:embed="rId5"/>
                <a:stretch>
                  <a:fillRect l="-20000" t="-1370" r="-55000" b="-4109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Vergelijking"/>
              <p:cNvSpPr txBox="1"/>
              <p:nvPr/>
            </p:nvSpPr>
            <p:spPr>
              <a:xfrm>
                <a:off x="4690710" y="11967008"/>
                <a:ext cx="748846" cy="68394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370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10" y="11967008"/>
                <a:ext cx="748846" cy="683946"/>
              </a:xfrm>
              <a:prstGeom prst="rect">
                <a:avLst/>
              </a:prstGeom>
              <a:blipFill>
                <a:blip r:embed="rId6"/>
                <a:stretch>
                  <a:fillRect l="-30000" t="-9091" r="-58333" b="-4363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Vergelijking"/>
              <p:cNvSpPr txBox="1"/>
              <p:nvPr/>
            </p:nvSpPr>
            <p:spPr>
              <a:xfrm>
                <a:off x="4864369" y="12946970"/>
                <a:ext cx="398955" cy="69626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37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369" y="12946970"/>
                <a:ext cx="398955" cy="696260"/>
              </a:xfrm>
              <a:prstGeom prst="rect">
                <a:avLst/>
              </a:prstGeom>
              <a:blipFill>
                <a:blip r:embed="rId7"/>
                <a:stretch>
                  <a:fillRect l="-56250" r="-78125" b="-4821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Vergelijking"/>
              <p:cNvSpPr txBox="1"/>
              <p:nvPr/>
            </p:nvSpPr>
            <p:spPr>
              <a:xfrm>
                <a:off x="3774260" y="5317216"/>
                <a:ext cx="7216211" cy="107778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9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9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9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sz="9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9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9000"/>
              </a:p>
            </p:txBody>
          </p:sp>
        </mc:Choice>
        <mc:Fallback xmlns="">
          <p:sp>
            <p:nvSpPr>
              <p:cNvPr id="373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260" y="5317216"/>
                <a:ext cx="7216211" cy="1077782"/>
              </a:xfrm>
              <a:prstGeom prst="rect">
                <a:avLst/>
              </a:prstGeom>
              <a:blipFill>
                <a:blip r:embed="rId2"/>
                <a:stretch>
                  <a:fillRect l="-5800" t="-1163" r="-21968" b="-7093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Vergelijking"/>
              <p:cNvSpPr txBox="1"/>
              <p:nvPr/>
            </p:nvSpPr>
            <p:spPr>
              <a:xfrm>
                <a:off x="3774260" y="6955766"/>
                <a:ext cx="16835480" cy="107778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9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9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9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sz="9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9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9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sz="9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9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9000"/>
              </a:p>
            </p:txBody>
          </p:sp>
        </mc:Choice>
        <mc:Fallback xmlns="">
          <p:sp>
            <p:nvSpPr>
              <p:cNvPr id="374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260" y="6955766"/>
                <a:ext cx="16835480" cy="1077781"/>
              </a:xfrm>
              <a:prstGeom prst="rect">
                <a:avLst/>
              </a:prstGeom>
              <a:blipFill>
                <a:blip r:embed="rId3"/>
                <a:stretch>
                  <a:fillRect l="-2489" t="-1163" r="-19231" b="-7209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5" name="Hypothese o.b.v. 1 of meer features"/>
          <p:cNvSpPr txBox="1">
            <a:spLocks noGrp="1"/>
          </p:cNvSpPr>
          <p:nvPr>
            <p:ph type="title" idx="4294967295"/>
          </p:nvPr>
        </p:nvSpPr>
        <p:spPr>
          <a:xfrm>
            <a:off x="1549809" y="625078"/>
            <a:ext cx="21284382" cy="3036094"/>
          </a:xfrm>
          <a:prstGeom prst="rect">
            <a:avLst/>
          </a:prstGeom>
        </p:spPr>
        <p:txBody>
          <a:bodyPr/>
          <a:lstStyle>
            <a:lvl1pPr defTabSz="764024">
              <a:defRPr sz="10416"/>
            </a:lvl1pPr>
          </a:lstStyle>
          <a:p>
            <a:r>
              <a:t>Hypothese o.b.v. 1 of meer features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FD8C2F01-B0DF-7535-49BF-A959CDC0F788}"/>
                  </a:ext>
                </a:extLst>
              </p:cNvPr>
              <p:cNvSpPr txBox="1"/>
              <p:nvPr/>
            </p:nvSpPr>
            <p:spPr>
              <a:xfrm>
                <a:off x="2766060" y="2560124"/>
                <a:ext cx="11608308" cy="70935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sz="8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sz="8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 sz="8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e>
                              <m:e>
                                <m:r>
                                  <a:rPr lang="ar-AE" sz="80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135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183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169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sz="8000"/>
              </a:p>
            </p:txBody>
          </p:sp>
        </mc:Choice>
        <mc:Fallback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FD8C2F01-B0DF-7535-49BF-A959CDC0F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060" y="2560124"/>
                <a:ext cx="11608308" cy="7093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Vergelijking">
                <a:extLst>
                  <a:ext uri="{FF2B5EF4-FFF2-40B4-BE49-F238E27FC236}">
                    <a16:creationId xmlns:a16="http://schemas.microsoft.com/office/drawing/2014/main" id="{E23E93FD-9460-CA8C-0BD5-24BC87636D2A}"/>
                  </a:ext>
                </a:extLst>
              </p:cNvPr>
              <p:cNvSpPr txBox="1"/>
              <p:nvPr/>
            </p:nvSpPr>
            <p:spPr>
              <a:xfrm>
                <a:off x="16752969" y="2560124"/>
                <a:ext cx="2215286" cy="625818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sz="8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sz="8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eqArrPr>
                            <m:e>
                              <m:r>
                                <a:rPr lang="ar-AE" sz="8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</m:t>
                              </m:r>
                              <m:r>
                                <a:rPr lang="ar-AE" sz="8800" b="0" i="1" baseline="-2500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8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</m:t>
                              </m:r>
                              <m:r>
                                <a:rPr lang="nl-NL" sz="8800" b="0" i="1" baseline="-2500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sz="8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</m:t>
                              </m:r>
                              <m:r>
                                <a:rPr lang="nl-NL" sz="8800" b="0" i="1" baseline="-2500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 sz="8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</m:t>
                              </m:r>
                              <m:r>
                                <a:rPr lang="nl-NL" sz="8800" b="0" i="1" baseline="-2500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 sz="8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</m:t>
                              </m:r>
                              <m:r>
                                <a:rPr lang="nl-NL" sz="8800" b="0" i="1" baseline="-2500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sz="8800"/>
              </a:p>
            </p:txBody>
          </p:sp>
        </mc:Choice>
        <mc:Fallback>
          <p:sp>
            <p:nvSpPr>
              <p:cNvPr id="10" name="Vergelijking">
                <a:extLst>
                  <a:ext uri="{FF2B5EF4-FFF2-40B4-BE49-F238E27FC236}">
                    <a16:creationId xmlns:a16="http://schemas.microsoft.com/office/drawing/2014/main" id="{E23E93FD-9460-CA8C-0BD5-24BC87636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2969" y="2560124"/>
                <a:ext cx="2215286" cy="6258188"/>
              </a:xfrm>
              <a:prstGeom prst="rect">
                <a:avLst/>
              </a:prstGeom>
              <a:blipFill>
                <a:blip r:embed="rId3"/>
                <a:stretch>
                  <a:fillRect b="-311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6B5473E6-7F93-E1DC-6EDE-F9F2FC922FA7}"/>
              </a:ext>
            </a:extLst>
          </p:cNvPr>
          <p:cNvSpPr txBox="1"/>
          <p:nvPr/>
        </p:nvSpPr>
        <p:spPr>
          <a:xfrm>
            <a:off x="6931152" y="490365"/>
            <a:ext cx="3364992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8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X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6142313-1DC4-C58A-8189-47EA44B641E6}"/>
              </a:ext>
            </a:extLst>
          </p:cNvPr>
          <p:cNvSpPr txBox="1"/>
          <p:nvPr/>
        </p:nvSpPr>
        <p:spPr>
          <a:xfrm>
            <a:off x="16178116" y="490365"/>
            <a:ext cx="3364992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8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Symbol" panose="05050102010706020507" pitchFamily="18" charset="2"/>
              </a:rPr>
              <a:t></a:t>
            </a:r>
            <a:endParaRPr kumimoji="0" lang="nl-NL" sz="8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Dimensies (rijen x kolommen):…">
            <a:extLst>
              <a:ext uri="{FF2B5EF4-FFF2-40B4-BE49-F238E27FC236}">
                <a16:creationId xmlns:a16="http://schemas.microsoft.com/office/drawing/2014/main" id="{CBA1D873-4464-7AE4-FC86-BC7A7CA6A629}"/>
              </a:ext>
            </a:extLst>
          </p:cNvPr>
          <p:cNvSpPr txBox="1"/>
          <p:nvPr/>
        </p:nvSpPr>
        <p:spPr>
          <a:xfrm>
            <a:off x="8398494" y="10499893"/>
            <a:ext cx="7587012" cy="260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/>
              <a:t>Dimensies (rijen x kolommen):</a:t>
            </a:r>
          </a:p>
          <a:p>
            <a:pPr algn="l"/>
            <a:endParaRPr sz="4000"/>
          </a:p>
          <a:p>
            <a:pPr algn="l"/>
            <a:r>
              <a:rPr lang="nl-NL" sz="4000"/>
              <a:t>X</a:t>
            </a:r>
            <a:r>
              <a:rPr sz="4000"/>
              <a:t> = { </a:t>
            </a:r>
            <a:r>
              <a:rPr lang="nl-NL" sz="4000"/>
              <a:t>m</a:t>
            </a:r>
            <a:r>
              <a:rPr sz="4000"/>
              <a:t> x </a:t>
            </a:r>
            <a:r>
              <a:rPr lang="nl-NL" sz="4000" b="1">
                <a:solidFill>
                  <a:srgbClr val="FF0000"/>
                </a:solidFill>
                <a:latin typeface="Helvetica"/>
                <a:cs typeface="Helvetica"/>
                <a:sym typeface="Helvetica"/>
              </a:rPr>
              <a:t>4</a:t>
            </a:r>
            <a:r>
              <a:rPr sz="4000"/>
              <a:t> }</a:t>
            </a:r>
          </a:p>
          <a:p>
            <a:pPr algn="l"/>
            <a:r>
              <a:rPr lang="nl-NL" sz="4000">
                <a:sym typeface="Symbol" panose="05050102010706020507" pitchFamily="18" charset="2"/>
              </a:rPr>
              <a:t></a:t>
            </a:r>
            <a:r>
              <a:rPr sz="4000"/>
              <a:t> = { </a:t>
            </a:r>
            <a:r>
              <a:rPr lang="nl-NL" sz="4000" b="1">
                <a:solidFill>
                  <a:srgbClr val="FF0000"/>
                </a:solidFill>
                <a:latin typeface="Helvetica"/>
                <a:cs typeface="Helvetica"/>
                <a:sym typeface="Helvetica"/>
              </a:rPr>
              <a:t>5</a:t>
            </a:r>
            <a:r>
              <a:rPr sz="4000"/>
              <a:t> x 1}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Vergelijking"/>
              <p:cNvSpPr txBox="1"/>
              <p:nvPr/>
            </p:nvSpPr>
            <p:spPr>
              <a:xfrm>
                <a:off x="7324489" y="3824067"/>
                <a:ext cx="5003316" cy="21244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sz="6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sz="6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sz="6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sz="6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sz="6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sz="6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382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489" y="3824067"/>
                <a:ext cx="5003316" cy="2124457"/>
              </a:xfrm>
              <a:prstGeom prst="rect">
                <a:avLst/>
              </a:prstGeom>
              <a:blipFill>
                <a:blip r:embed="rId2"/>
                <a:stretch>
                  <a:fillRect l="-5823" t="-1183" r="-911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3" name="Vergelijking"/>
              <p:cNvSpPr txBox="1"/>
              <p:nvPr/>
            </p:nvSpPr>
            <p:spPr>
              <a:xfrm>
                <a:off x="14155528" y="3560463"/>
                <a:ext cx="2924630" cy="265557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383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528" y="3560463"/>
                <a:ext cx="2924630" cy="2655571"/>
              </a:xfrm>
              <a:prstGeom prst="rect">
                <a:avLst/>
              </a:prstGeom>
              <a:blipFill>
                <a:blip r:embed="rId3"/>
                <a:stretch>
                  <a:fillRect l="-9091" t="-476" b="-1476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4" name="Intermezzo: vermenigvuldigen van matrices met vectoren"/>
          <p:cNvSpPr txBox="1"/>
          <p:nvPr/>
        </p:nvSpPr>
        <p:spPr>
          <a:xfrm>
            <a:off x="4352609" y="329967"/>
            <a:ext cx="1207432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3200">
                <a:latin typeface="Verdana"/>
                <a:ea typeface="Verdana"/>
                <a:cs typeface="Verdana"/>
                <a:sym typeface="Verdana"/>
              </a:defRPr>
            </a:pPr>
            <a:r>
              <a:rPr u="sng"/>
              <a:t>Intermezzo:</a:t>
            </a:r>
            <a:r>
              <a:t> vermenigvuldigen van matrices met vectoren</a:t>
            </a:r>
          </a:p>
        </p:txBody>
      </p:sp>
      <p:sp>
        <p:nvSpPr>
          <p:cNvPr id="385" name="Dimensies (rijen x kolommen):…"/>
          <p:cNvSpPr txBox="1"/>
          <p:nvPr/>
        </p:nvSpPr>
        <p:spPr>
          <a:xfrm>
            <a:off x="7266778" y="7147602"/>
            <a:ext cx="9365557" cy="4714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Dimensies (rijen x kolommen):</a:t>
            </a:r>
          </a:p>
          <a:p>
            <a:pPr algn="l"/>
            <a:endParaRPr/>
          </a:p>
          <a:p>
            <a:pPr algn="l"/>
            <a:r>
              <a:t>A = { 2 x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3</a:t>
            </a:r>
            <a:r>
              <a:t> }</a:t>
            </a:r>
          </a:p>
          <a:p>
            <a:pPr algn="l"/>
            <a:r>
              <a:t>B = {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3</a:t>
            </a:r>
            <a:r>
              <a:t> x 1}</a:t>
            </a:r>
          </a:p>
          <a:p>
            <a:pPr algn="l"/>
            <a:r>
              <a:t>=&gt;</a:t>
            </a:r>
          </a:p>
          <a:p>
            <a:pPr algn="l"/>
            <a:r>
              <a:t>A.B = { 2 x 1 }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FD8C2F01-B0DF-7535-49BF-A959CDC0F788}"/>
                  </a:ext>
                </a:extLst>
              </p:cNvPr>
              <p:cNvSpPr txBox="1"/>
              <p:nvPr/>
            </p:nvSpPr>
            <p:spPr>
              <a:xfrm>
                <a:off x="2766060" y="1813494"/>
                <a:ext cx="11608308" cy="70935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sz="8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sz="8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ar-AE" sz="8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e>
                              <m:e>
                                <m:r>
                                  <a:rPr lang="ar-AE" sz="80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135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183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169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nl-NL" sz="8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sz="8000"/>
              </a:p>
            </p:txBody>
          </p:sp>
        </mc:Choice>
        <mc:Fallback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FD8C2F01-B0DF-7535-49BF-A959CDC0F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060" y="1813494"/>
                <a:ext cx="11608308" cy="7093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Vergelijking">
                <a:extLst>
                  <a:ext uri="{FF2B5EF4-FFF2-40B4-BE49-F238E27FC236}">
                    <a16:creationId xmlns:a16="http://schemas.microsoft.com/office/drawing/2014/main" id="{E23E93FD-9460-CA8C-0BD5-24BC87636D2A}"/>
                  </a:ext>
                </a:extLst>
              </p:cNvPr>
              <p:cNvSpPr txBox="1"/>
              <p:nvPr/>
            </p:nvSpPr>
            <p:spPr>
              <a:xfrm>
                <a:off x="16752969" y="1813494"/>
                <a:ext cx="2215286" cy="625818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sz="8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sz="8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eqArrPr>
                            <m:e>
                              <m:r>
                                <a:rPr lang="ar-AE" sz="8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</m:t>
                              </m:r>
                              <m:r>
                                <a:rPr lang="ar-AE" sz="8800" b="0" i="1" baseline="-2500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8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</m:t>
                              </m:r>
                              <m:r>
                                <a:rPr lang="nl-NL" sz="8800" b="0" i="1" baseline="-2500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sz="8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</m:t>
                              </m:r>
                              <m:r>
                                <a:rPr lang="nl-NL" sz="8800" b="0" i="1" baseline="-2500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 sz="8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</m:t>
                              </m:r>
                              <m:r>
                                <a:rPr lang="nl-NL" sz="8800" b="0" i="1" baseline="-2500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 sz="8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</m:t>
                              </m:r>
                              <m:r>
                                <a:rPr lang="nl-NL" sz="8800" b="0" i="1" baseline="-2500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sz="8800"/>
              </a:p>
            </p:txBody>
          </p:sp>
        </mc:Choice>
        <mc:Fallback>
          <p:sp>
            <p:nvSpPr>
              <p:cNvPr id="10" name="Vergelijking">
                <a:extLst>
                  <a:ext uri="{FF2B5EF4-FFF2-40B4-BE49-F238E27FC236}">
                    <a16:creationId xmlns:a16="http://schemas.microsoft.com/office/drawing/2014/main" id="{E23E93FD-9460-CA8C-0BD5-24BC87636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2969" y="1813494"/>
                <a:ext cx="2215286" cy="6258188"/>
              </a:xfrm>
              <a:prstGeom prst="rect">
                <a:avLst/>
              </a:prstGeom>
              <a:blipFill>
                <a:blip r:embed="rId3"/>
                <a:stretch>
                  <a:fillRect b="-321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6B5473E6-7F93-E1DC-6EDE-F9F2FC922FA7}"/>
              </a:ext>
            </a:extLst>
          </p:cNvPr>
          <p:cNvSpPr txBox="1"/>
          <p:nvPr/>
        </p:nvSpPr>
        <p:spPr>
          <a:xfrm>
            <a:off x="6931152" y="-77359"/>
            <a:ext cx="3364992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8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X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6142313-1DC4-C58A-8189-47EA44B641E6}"/>
              </a:ext>
            </a:extLst>
          </p:cNvPr>
          <p:cNvSpPr txBox="1"/>
          <p:nvPr/>
        </p:nvSpPr>
        <p:spPr>
          <a:xfrm>
            <a:off x="16178116" y="-77359"/>
            <a:ext cx="3364992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8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Symbol" panose="05050102010706020507" pitchFamily="18" charset="2"/>
              </a:rPr>
              <a:t></a:t>
            </a:r>
            <a:endParaRPr kumimoji="0" lang="nl-NL" sz="8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Dimensies (rijen x kolommen):…">
            <a:extLst>
              <a:ext uri="{FF2B5EF4-FFF2-40B4-BE49-F238E27FC236}">
                <a16:creationId xmlns:a16="http://schemas.microsoft.com/office/drawing/2014/main" id="{CBA1D873-4464-7AE4-FC86-BC7A7CA6A629}"/>
              </a:ext>
            </a:extLst>
          </p:cNvPr>
          <p:cNvSpPr txBox="1"/>
          <p:nvPr/>
        </p:nvSpPr>
        <p:spPr>
          <a:xfrm>
            <a:off x="8398494" y="9646596"/>
            <a:ext cx="7587012" cy="3837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/>
              <a:t>Dimensies (rijen x kolommen):</a:t>
            </a:r>
          </a:p>
          <a:p>
            <a:pPr algn="l"/>
            <a:endParaRPr sz="4000"/>
          </a:p>
          <a:p>
            <a:pPr algn="l"/>
            <a:r>
              <a:rPr lang="nl-NL" sz="4000"/>
              <a:t>X</a:t>
            </a:r>
            <a:r>
              <a:rPr sz="4000"/>
              <a:t> = { </a:t>
            </a:r>
            <a:r>
              <a:rPr lang="nl-NL" sz="4000"/>
              <a:t>m</a:t>
            </a:r>
            <a:r>
              <a:rPr sz="4000"/>
              <a:t> x </a:t>
            </a:r>
            <a:r>
              <a:rPr lang="nl-NL" sz="4000" b="1">
                <a:solidFill>
                  <a:srgbClr val="00B050"/>
                </a:solidFill>
                <a:latin typeface="Helvetica"/>
                <a:cs typeface="Helvetica"/>
                <a:sym typeface="Helvetica"/>
              </a:rPr>
              <a:t>5</a:t>
            </a:r>
            <a:r>
              <a:rPr sz="4000"/>
              <a:t> }</a:t>
            </a:r>
          </a:p>
          <a:p>
            <a:pPr marL="571500" indent="-571500" algn="l">
              <a:buFont typeface="Symbol" panose="05050102010706020507" pitchFamily="18" charset="2"/>
              <a:buChar char="Q"/>
            </a:pPr>
            <a:r>
              <a:rPr sz="4000"/>
              <a:t>= { </a:t>
            </a:r>
            <a:r>
              <a:rPr lang="nl-NL" sz="4000" b="1">
                <a:solidFill>
                  <a:srgbClr val="00B050"/>
                </a:solidFill>
                <a:latin typeface="Helvetica"/>
                <a:cs typeface="Helvetica"/>
                <a:sym typeface="Helvetica"/>
              </a:rPr>
              <a:t>5</a:t>
            </a:r>
            <a:r>
              <a:rPr sz="4000"/>
              <a:t> x 1}</a:t>
            </a:r>
            <a:endParaRPr lang="nl-NL" sz="4000"/>
          </a:p>
          <a:p>
            <a:pPr algn="l"/>
            <a:r>
              <a:rPr lang="en-US" sz="4000"/>
              <a:t>=&gt;</a:t>
            </a:r>
          </a:p>
          <a:p>
            <a:pPr algn="l"/>
            <a:r>
              <a:rPr lang="en-US" sz="4000"/>
              <a:t>X.</a:t>
            </a:r>
            <a:r>
              <a:rPr lang="en-US" sz="4000">
                <a:sym typeface="Symbol" panose="05050102010706020507" pitchFamily="18" charset="2"/>
              </a:rPr>
              <a:t></a:t>
            </a:r>
            <a:r>
              <a:rPr lang="en-US" sz="4000"/>
              <a:t> = { m x 1 }</a:t>
            </a:r>
          </a:p>
        </p:txBody>
      </p:sp>
    </p:spTree>
    <p:extLst>
      <p:ext uri="{BB962C8B-B14F-4D97-AF65-F5344CB8AC3E}">
        <p14:creationId xmlns:p14="http://schemas.microsoft.com/office/powerpoint/2010/main" val="283142005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Vergelijking"/>
              <p:cNvSpPr txBox="1"/>
              <p:nvPr/>
            </p:nvSpPr>
            <p:spPr>
              <a:xfrm>
                <a:off x="7090515" y="4674053"/>
                <a:ext cx="10202971" cy="23165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limUpp>
                        <m:limUp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Upp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392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515" y="4674053"/>
                <a:ext cx="10202971" cy="2316539"/>
              </a:xfrm>
              <a:prstGeom prst="rect">
                <a:avLst/>
              </a:prstGeom>
              <a:blipFill>
                <a:blip r:embed="rId2"/>
                <a:stretch>
                  <a:fillRect l="-3731" t="-546" r="-1492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Vergelijking"/>
              <p:cNvSpPr txBox="1"/>
              <p:nvPr/>
            </p:nvSpPr>
            <p:spPr>
              <a:xfrm>
                <a:off x="7090571" y="8085276"/>
                <a:ext cx="5194345" cy="95667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393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571" y="8085276"/>
                <a:ext cx="5194345" cy="956671"/>
              </a:xfrm>
              <a:prstGeom prst="rect">
                <a:avLst/>
              </a:prstGeom>
              <a:blipFill>
                <a:blip r:embed="rId3"/>
                <a:stretch>
                  <a:fillRect l="-5854" t="-5263" r="-27317" b="-5131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4" name="Algemene kostenfunctie (J)"/>
          <p:cNvSpPr txBox="1">
            <a:spLocks noGrp="1"/>
          </p:cNvSpPr>
          <p:nvPr>
            <p:ph type="title" idx="4294967295"/>
          </p:nvPr>
        </p:nvSpPr>
        <p:spPr>
          <a:xfrm>
            <a:off x="1283262" y="625078"/>
            <a:ext cx="21817476" cy="3036094"/>
          </a:xfrm>
          <a:prstGeom prst="rect">
            <a:avLst/>
          </a:prstGeom>
        </p:spPr>
        <p:txBody>
          <a:bodyPr/>
          <a:lstStyle/>
          <a:p>
            <a:r>
              <a:t>Algemene kostenfunctie (J)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ml:ordinary least square"/>
          <p:cNvSpPr txBox="1"/>
          <p:nvPr/>
        </p:nvSpPr>
        <p:spPr>
          <a:xfrm>
            <a:off x="2938958" y="6043612"/>
            <a:ext cx="18506084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0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ml:ordinary least square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catter_1566217221.933717.png" descr="scatter_1566217221.9337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558" y="-54332"/>
            <a:ext cx="18432884" cy="13824664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Vergelijking"/>
              <p:cNvSpPr txBox="1"/>
              <p:nvPr/>
            </p:nvSpPr>
            <p:spPr>
              <a:xfrm>
                <a:off x="5718221" y="1799457"/>
                <a:ext cx="7652646" cy="173740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limUpp>
                        <m:limUp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Upp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399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221" y="1799457"/>
                <a:ext cx="7652646" cy="1737404"/>
              </a:xfrm>
              <a:prstGeom prst="rect">
                <a:avLst/>
              </a:prstGeom>
              <a:blipFill>
                <a:blip r:embed="rId3"/>
                <a:stretch>
                  <a:fillRect l="-3648" t="-1449" r="-1492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ineaire regressie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Lineaire</a:t>
            </a:r>
            <a:r>
              <a:t> regressie</a:t>
            </a:r>
          </a:p>
        </p:txBody>
      </p:sp>
      <p:sp>
        <p:nvSpPr>
          <p:cNvPr id="125" name="Met behulp van een model……"/>
          <p:cNvSpPr txBox="1">
            <a:spLocks noGrp="1"/>
          </p:cNvSpPr>
          <p:nvPr>
            <p:ph type="body" idx="4294967295"/>
          </p:nvPr>
        </p:nvSpPr>
        <p:spPr>
          <a:xfrm>
            <a:off x="4034251" y="3922589"/>
            <a:ext cx="16315498" cy="8578974"/>
          </a:xfrm>
          <a:prstGeom prst="rect">
            <a:avLst/>
          </a:prstGeom>
        </p:spPr>
        <p:txBody>
          <a:bodyPr/>
          <a:lstStyle/>
          <a:p>
            <a:r>
              <a:t>Met behulp van een model…</a:t>
            </a:r>
          </a:p>
          <a:p>
            <a:r>
              <a:t>Op basis van 1 (simple) of meer (multiple) features…</a:t>
            </a:r>
          </a:p>
          <a:p>
            <a:r>
              <a:t>…proberen een uitkomstwaarde te voorspellen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https://en.wikipedia.org/wiki/Ordinary_least_squares"/>
          <p:cNvSpPr txBox="1"/>
          <p:nvPr/>
        </p:nvSpPr>
        <p:spPr>
          <a:xfrm>
            <a:off x="7672685" y="12993213"/>
            <a:ext cx="9038630" cy="54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https://en.wikipedia.org/wiki/Ordinary_least_squares</a:t>
            </a:r>
          </a:p>
        </p:txBody>
      </p:sp>
      <p:sp>
        <p:nvSpPr>
          <p:cNvPr id="402" name="Gesloten oplossing: Ordinary Least Squares (OLS)"/>
          <p:cNvSpPr txBox="1"/>
          <p:nvPr/>
        </p:nvSpPr>
        <p:spPr>
          <a:xfrm>
            <a:off x="5803899" y="422370"/>
            <a:ext cx="12776201" cy="790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Gesloten oplossing: Ordinary Least Squares (OLS)</a:t>
            </a:r>
          </a:p>
        </p:txBody>
      </p:sp>
      <p:sp>
        <p:nvSpPr>
          <p:cNvPr id="403" name="theta = np.linalg.inv(X.T.dot(X)).dot(X.T).dot(y)"/>
          <p:cNvSpPr txBox="1"/>
          <p:nvPr/>
        </p:nvSpPr>
        <p:spPr>
          <a:xfrm>
            <a:off x="2747807" y="11112490"/>
            <a:ext cx="1888838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theta = np.linalg.inv(X.T.dot(X)).dot(X.T).dot(y)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4" name="Vergelijking"/>
              <p:cNvSpPr txBox="1"/>
              <p:nvPr/>
            </p:nvSpPr>
            <p:spPr>
              <a:xfrm>
                <a:off x="6670107" y="5485255"/>
                <a:ext cx="11005004" cy="135448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sz="10100"/>
              </a:p>
            </p:txBody>
          </p:sp>
        </mc:Choice>
        <mc:Fallback xmlns="">
          <p:sp>
            <p:nvSpPr>
              <p:cNvPr id="404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07" y="5485255"/>
                <a:ext cx="11005004" cy="1354481"/>
              </a:xfrm>
              <a:prstGeom prst="rect">
                <a:avLst/>
              </a:prstGeom>
              <a:blipFill>
                <a:blip r:embed="rId2"/>
                <a:stretch>
                  <a:fillRect l="-4037" t="-1869" r="-15225" b="-5233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25" y="764190"/>
            <a:ext cx="18288001" cy="12270246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naar Géron 2017, pp 108ff."/>
          <p:cNvSpPr txBox="1"/>
          <p:nvPr/>
        </p:nvSpPr>
        <p:spPr>
          <a:xfrm>
            <a:off x="18564714" y="13205562"/>
            <a:ext cx="2639927" cy="38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naar Géron 2017, pp 108ff.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713" y="2868535"/>
            <a:ext cx="10638574" cy="7978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ml:gradient descent"/>
          <p:cNvSpPr txBox="1"/>
          <p:nvPr/>
        </p:nvSpPr>
        <p:spPr>
          <a:xfrm>
            <a:off x="4850469" y="6043612"/>
            <a:ext cx="14683061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0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ml:gradient descent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roepeer"/>
          <p:cNvGrpSpPr/>
          <p:nvPr/>
        </p:nvGrpSpPr>
        <p:grpSpPr>
          <a:xfrm>
            <a:off x="4990472" y="756316"/>
            <a:ext cx="15384783" cy="11183360"/>
            <a:chOff x="0" y="0"/>
            <a:chExt cx="15384782" cy="11183359"/>
          </a:xfrm>
        </p:grpSpPr>
        <p:sp>
          <p:nvSpPr>
            <p:cNvPr id="413" name="Lijn"/>
            <p:cNvSpPr/>
            <p:nvPr/>
          </p:nvSpPr>
          <p:spPr>
            <a:xfrm flipV="1">
              <a:off x="1272214" y="276895"/>
              <a:ext cx="1" cy="1090646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14" name="Lijn"/>
            <p:cNvSpPr/>
            <p:nvPr/>
          </p:nvSpPr>
          <p:spPr>
            <a:xfrm>
              <a:off x="0" y="9959308"/>
              <a:ext cx="1511669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15" name="1"/>
            <p:cNvSpPr txBox="1"/>
            <p:nvPr/>
          </p:nvSpPr>
          <p:spPr>
            <a:xfrm>
              <a:off x="106616" y="8385599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16" name="2"/>
            <p:cNvSpPr txBox="1"/>
            <p:nvPr/>
          </p:nvSpPr>
          <p:spPr>
            <a:xfrm>
              <a:off x="106616" y="7135443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17" name="3"/>
            <p:cNvSpPr txBox="1"/>
            <p:nvPr/>
          </p:nvSpPr>
          <p:spPr>
            <a:xfrm>
              <a:off x="106616" y="5885286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18" name="4"/>
            <p:cNvSpPr txBox="1"/>
            <p:nvPr/>
          </p:nvSpPr>
          <p:spPr>
            <a:xfrm>
              <a:off x="106616" y="4639595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19" name="5"/>
            <p:cNvSpPr txBox="1"/>
            <p:nvPr/>
          </p:nvSpPr>
          <p:spPr>
            <a:xfrm>
              <a:off x="106616" y="3389439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20" name="6"/>
            <p:cNvSpPr txBox="1"/>
            <p:nvPr/>
          </p:nvSpPr>
          <p:spPr>
            <a:xfrm>
              <a:off x="106616" y="2143748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21" name="1"/>
            <p:cNvSpPr txBox="1"/>
            <p:nvPr/>
          </p:nvSpPr>
          <p:spPr>
            <a:xfrm>
              <a:off x="2303039" y="10318877"/>
              <a:ext cx="413942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22" name="2"/>
            <p:cNvSpPr txBox="1"/>
            <p:nvPr/>
          </p:nvSpPr>
          <p:spPr>
            <a:xfrm>
              <a:off x="3570021" y="10318877"/>
              <a:ext cx="413942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23" name="3"/>
            <p:cNvSpPr txBox="1"/>
            <p:nvPr/>
          </p:nvSpPr>
          <p:spPr>
            <a:xfrm>
              <a:off x="4820177" y="10318877"/>
              <a:ext cx="413942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24" name="4"/>
            <p:cNvSpPr txBox="1"/>
            <p:nvPr/>
          </p:nvSpPr>
          <p:spPr>
            <a:xfrm>
              <a:off x="6070334" y="10318877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25" name="5"/>
            <p:cNvSpPr txBox="1"/>
            <p:nvPr/>
          </p:nvSpPr>
          <p:spPr>
            <a:xfrm>
              <a:off x="7316516" y="10318877"/>
              <a:ext cx="413942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26" name="6"/>
            <p:cNvSpPr txBox="1"/>
            <p:nvPr/>
          </p:nvSpPr>
          <p:spPr>
            <a:xfrm>
              <a:off x="8566181" y="10318877"/>
              <a:ext cx="413942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427" name="7"/>
            <p:cNvSpPr txBox="1"/>
            <p:nvPr/>
          </p:nvSpPr>
          <p:spPr>
            <a:xfrm>
              <a:off x="9811873" y="10318877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428" name="8"/>
            <p:cNvSpPr txBox="1"/>
            <p:nvPr/>
          </p:nvSpPr>
          <p:spPr>
            <a:xfrm>
              <a:off x="11066494" y="10318877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29" name="9"/>
            <p:cNvSpPr txBox="1"/>
            <p:nvPr/>
          </p:nvSpPr>
          <p:spPr>
            <a:xfrm>
              <a:off x="12316650" y="10318877"/>
              <a:ext cx="413942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30" name="10"/>
            <p:cNvSpPr txBox="1"/>
            <p:nvPr/>
          </p:nvSpPr>
          <p:spPr>
            <a:xfrm>
              <a:off x="13437623" y="10318877"/>
              <a:ext cx="672307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431" name="Lijn"/>
            <p:cNvSpPr/>
            <p:nvPr/>
          </p:nvSpPr>
          <p:spPr>
            <a:xfrm>
              <a:off x="912445" y="8709152"/>
              <a:ext cx="14472338" cy="1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32" name="Lijn"/>
            <p:cNvSpPr/>
            <p:nvPr/>
          </p:nvSpPr>
          <p:spPr>
            <a:xfrm>
              <a:off x="912445" y="7458995"/>
              <a:ext cx="14472336" cy="1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33" name="Lijn"/>
            <p:cNvSpPr/>
            <p:nvPr/>
          </p:nvSpPr>
          <p:spPr>
            <a:xfrm>
              <a:off x="912445" y="6208839"/>
              <a:ext cx="14472336" cy="1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34" name="Lijn"/>
            <p:cNvSpPr/>
            <p:nvPr/>
          </p:nvSpPr>
          <p:spPr>
            <a:xfrm>
              <a:off x="912445" y="4958682"/>
              <a:ext cx="14472336" cy="1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35" name="Lijn"/>
            <p:cNvSpPr/>
            <p:nvPr/>
          </p:nvSpPr>
          <p:spPr>
            <a:xfrm>
              <a:off x="912445" y="3708526"/>
              <a:ext cx="14472336" cy="1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36" name="Lijn"/>
            <p:cNvSpPr/>
            <p:nvPr/>
          </p:nvSpPr>
          <p:spPr>
            <a:xfrm>
              <a:off x="912445" y="2458370"/>
              <a:ext cx="14472336" cy="1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37" name="Lijn"/>
            <p:cNvSpPr/>
            <p:nvPr/>
          </p:nvSpPr>
          <p:spPr>
            <a:xfrm flipV="1">
              <a:off x="2522370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38" name="Lijn"/>
            <p:cNvSpPr/>
            <p:nvPr/>
          </p:nvSpPr>
          <p:spPr>
            <a:xfrm flipV="1">
              <a:off x="3772527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39" name="Lijn"/>
            <p:cNvSpPr/>
            <p:nvPr/>
          </p:nvSpPr>
          <p:spPr>
            <a:xfrm flipV="1">
              <a:off x="5022683" y="2"/>
              <a:ext cx="1" cy="10316494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40" name="Lijn"/>
            <p:cNvSpPr/>
            <p:nvPr/>
          </p:nvSpPr>
          <p:spPr>
            <a:xfrm flipV="1">
              <a:off x="6272839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41" name="Lijn"/>
            <p:cNvSpPr/>
            <p:nvPr/>
          </p:nvSpPr>
          <p:spPr>
            <a:xfrm flipV="1">
              <a:off x="7522995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42" name="Lijn"/>
            <p:cNvSpPr/>
            <p:nvPr/>
          </p:nvSpPr>
          <p:spPr>
            <a:xfrm flipV="1">
              <a:off x="8773152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43" name="Lijn"/>
            <p:cNvSpPr/>
            <p:nvPr/>
          </p:nvSpPr>
          <p:spPr>
            <a:xfrm flipV="1">
              <a:off x="10023308" y="-1"/>
              <a:ext cx="1" cy="10316497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44" name="Lijn"/>
            <p:cNvSpPr/>
            <p:nvPr/>
          </p:nvSpPr>
          <p:spPr>
            <a:xfrm flipV="1">
              <a:off x="11273464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45" name="Lijn"/>
            <p:cNvSpPr/>
            <p:nvPr/>
          </p:nvSpPr>
          <p:spPr>
            <a:xfrm flipV="1">
              <a:off x="12523620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46" name="Lijn"/>
            <p:cNvSpPr/>
            <p:nvPr/>
          </p:nvSpPr>
          <p:spPr>
            <a:xfrm flipV="1">
              <a:off x="13773777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47" name="Lijn"/>
            <p:cNvSpPr/>
            <p:nvPr/>
          </p:nvSpPr>
          <p:spPr>
            <a:xfrm flipV="1">
              <a:off x="15023932" y="2"/>
              <a:ext cx="1" cy="10316494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48" name="11"/>
            <p:cNvSpPr txBox="1"/>
            <p:nvPr/>
          </p:nvSpPr>
          <p:spPr>
            <a:xfrm>
              <a:off x="14678849" y="10318877"/>
              <a:ext cx="672307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11</a:t>
              </a:r>
            </a:p>
          </p:txBody>
        </p:sp>
      </p:grpSp>
      <p:sp>
        <p:nvSpPr>
          <p:cNvPr id="450" name="→"/>
          <p:cNvSpPr txBox="1"/>
          <p:nvPr/>
        </p:nvSpPr>
        <p:spPr>
          <a:xfrm>
            <a:off x="13125063" y="12390146"/>
            <a:ext cx="96710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→ </a:t>
            </a:r>
          </a:p>
        </p:txBody>
      </p:sp>
      <p:sp>
        <p:nvSpPr>
          <p:cNvPr id="451" name="→"/>
          <p:cNvSpPr txBox="1"/>
          <p:nvPr/>
        </p:nvSpPr>
        <p:spPr>
          <a:xfrm rot="16200000">
            <a:off x="3787291" y="4985329"/>
            <a:ext cx="96710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→ </a:t>
            </a:r>
          </a:p>
        </p:txBody>
      </p:sp>
      <p:pic>
        <p:nvPicPr>
          <p:cNvPr id="452" name="scatter_1566217221.933717.png" descr="scatter_1566217221.9337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817" y="119935"/>
            <a:ext cx="6148421" cy="4611316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3" name="Vergelijking"/>
              <p:cNvSpPr txBox="1"/>
              <p:nvPr/>
            </p:nvSpPr>
            <p:spPr>
              <a:xfrm rot="16200000">
                <a:off x="3469802" y="6459931"/>
                <a:ext cx="1613089" cy="80142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453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469802" y="6459931"/>
                <a:ext cx="1613089" cy="801422"/>
              </a:xfrm>
              <a:prstGeom prst="rect">
                <a:avLst/>
              </a:prstGeom>
              <a:blipFill>
                <a:blip r:embed="rId3"/>
                <a:stretch>
                  <a:fillRect l="-1563" t="-42188" r="-71875" b="-2343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4" name="Vergelijking"/>
              <p:cNvSpPr txBox="1"/>
              <p:nvPr/>
            </p:nvSpPr>
            <p:spPr>
              <a:xfrm>
                <a:off x="12383547" y="12444515"/>
                <a:ext cx="602453" cy="80142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454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547" y="12444515"/>
                <a:ext cx="602453" cy="801422"/>
              </a:xfrm>
              <a:prstGeom prst="rect">
                <a:avLst/>
              </a:prstGeom>
              <a:blipFill>
                <a:blip r:embed="rId4"/>
                <a:stretch>
                  <a:fillRect l="-48980" r="-65306" b="-4461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485" y="760586"/>
            <a:ext cx="18857031" cy="12194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472" y="501793"/>
            <a:ext cx="14028809" cy="104859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1" name="Groepeer"/>
          <p:cNvGrpSpPr/>
          <p:nvPr/>
        </p:nvGrpSpPr>
        <p:grpSpPr>
          <a:xfrm>
            <a:off x="17123464" y="5965031"/>
            <a:ext cx="5557632" cy="1785938"/>
            <a:chOff x="0" y="0"/>
            <a:chExt cx="4811398" cy="1785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9" name="Vergelijking"/>
                <p:cNvSpPr txBox="1"/>
                <p:nvPr/>
              </p:nvSpPr>
              <p:spPr>
                <a:xfrm>
                  <a:off x="215719" y="207597"/>
                  <a:ext cx="4410224" cy="13802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459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719" y="207597"/>
                  <a:ext cx="4410224" cy="1380249"/>
                </a:xfrm>
                <a:prstGeom prst="rect">
                  <a:avLst/>
                </a:prstGeom>
                <a:blipFill>
                  <a:blip r:embed="rId3"/>
                  <a:stretch>
                    <a:fillRect l="-5172" t="-2752" r="-10057" b="-2110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0" name="Rechthoek"/>
            <p:cNvSpPr/>
            <p:nvPr/>
          </p:nvSpPr>
          <p:spPr>
            <a:xfrm>
              <a:off x="0" y="0"/>
              <a:ext cx="4811399" cy="178593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64" name="Groepeer"/>
          <p:cNvGrpSpPr/>
          <p:nvPr/>
        </p:nvGrpSpPr>
        <p:grpSpPr>
          <a:xfrm>
            <a:off x="17123463" y="7994187"/>
            <a:ext cx="3549927" cy="1785938"/>
            <a:chOff x="0" y="0"/>
            <a:chExt cx="3046458" cy="1785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2" name="Vergelijking"/>
                <p:cNvSpPr txBox="1"/>
                <p:nvPr/>
              </p:nvSpPr>
              <p:spPr>
                <a:xfrm>
                  <a:off x="215719" y="207597"/>
                  <a:ext cx="2501165" cy="57256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462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719" y="207597"/>
                  <a:ext cx="2501165" cy="572568"/>
                </a:xfrm>
                <a:prstGeom prst="rect">
                  <a:avLst/>
                </a:prstGeom>
                <a:blipFill>
                  <a:blip r:embed="rId4"/>
                  <a:stretch>
                    <a:fillRect l="-9091" r="-25758" b="-6739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3" name="Rechthoek"/>
            <p:cNvSpPr/>
            <p:nvPr/>
          </p:nvSpPr>
          <p:spPr>
            <a:xfrm>
              <a:off x="0" y="0"/>
              <a:ext cx="3046459" cy="178593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67" name="Groepeer"/>
          <p:cNvGrpSpPr/>
          <p:nvPr/>
        </p:nvGrpSpPr>
        <p:grpSpPr>
          <a:xfrm>
            <a:off x="17123464" y="3935875"/>
            <a:ext cx="4811401" cy="1785938"/>
            <a:chOff x="0" y="0"/>
            <a:chExt cx="3990259" cy="1785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5" name="Vergelijking"/>
                <p:cNvSpPr txBox="1"/>
                <p:nvPr/>
              </p:nvSpPr>
              <p:spPr>
                <a:xfrm>
                  <a:off x="215719" y="207597"/>
                  <a:ext cx="3584723" cy="13802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465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719" y="207597"/>
                  <a:ext cx="3584723" cy="1380249"/>
                </a:xfrm>
                <a:prstGeom prst="rect">
                  <a:avLst/>
                </a:prstGeom>
                <a:blipFill>
                  <a:blip r:embed="rId5"/>
                  <a:stretch>
                    <a:fillRect l="-6360" t="-2752" r="-15548" b="-2110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6" name="Rechthoek"/>
            <p:cNvSpPr/>
            <p:nvPr/>
          </p:nvSpPr>
          <p:spPr>
            <a:xfrm>
              <a:off x="0" y="0"/>
              <a:ext cx="3990260" cy="178593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140" y="0"/>
            <a:ext cx="2056372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http://www.tuinposter.nl/herfst/"/>
          <p:cNvSpPr txBox="1"/>
          <p:nvPr/>
        </p:nvSpPr>
        <p:spPr>
          <a:xfrm>
            <a:off x="17767517" y="13205562"/>
            <a:ext cx="3198478" cy="3845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http://www.tuinposter.nl/herfst/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150" y="0"/>
            <a:ext cx="184557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Vergelijking"/>
              <p:cNvSpPr txBox="1"/>
              <p:nvPr/>
            </p:nvSpPr>
            <p:spPr>
              <a:xfrm>
                <a:off x="5781142" y="5414867"/>
                <a:ext cx="10202971" cy="23165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limUpp>
                        <m:limUp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Upp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474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142" y="5414867"/>
                <a:ext cx="10202971" cy="2316539"/>
              </a:xfrm>
              <a:prstGeom prst="rect">
                <a:avLst/>
              </a:prstGeom>
              <a:blipFill>
                <a:blip r:embed="rId2"/>
                <a:stretch>
                  <a:fillRect l="-3731" t="-546" r="-1492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5" name="Vergelijking"/>
              <p:cNvSpPr txBox="1"/>
              <p:nvPr/>
            </p:nvSpPr>
            <p:spPr>
              <a:xfrm>
                <a:off x="5730909" y="8536036"/>
                <a:ext cx="12922182" cy="8143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475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909" y="8536036"/>
                <a:ext cx="12922182" cy="814324"/>
              </a:xfrm>
              <a:prstGeom prst="rect">
                <a:avLst/>
              </a:prstGeom>
              <a:blipFill>
                <a:blip r:embed="rId3"/>
                <a:stretch>
                  <a:fillRect l="-2358" t="-1538" r="-16699" b="-6923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6" name="Herhaling: kostenfunctie"/>
          <p:cNvSpPr txBox="1">
            <a:spLocks noGrp="1"/>
          </p:cNvSpPr>
          <p:nvPr>
            <p:ph type="title" idx="4294967295"/>
          </p:nvPr>
        </p:nvSpPr>
        <p:spPr>
          <a:xfrm>
            <a:off x="4387453" y="407085"/>
            <a:ext cx="15609094" cy="3036095"/>
          </a:xfrm>
          <a:prstGeom prst="rect">
            <a:avLst/>
          </a:prstGeom>
        </p:spPr>
        <p:txBody>
          <a:bodyPr/>
          <a:lstStyle/>
          <a:p>
            <a:r>
              <a:t>Herhaling: kostenfunctie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86" y="263704"/>
            <a:ext cx="18469052" cy="13188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80" name="Vergelijking"/>
              <p:cNvSpPr txBox="1"/>
              <p:nvPr/>
            </p:nvSpPr>
            <p:spPr>
              <a:xfrm>
                <a:off x="6252345" y="6034496"/>
                <a:ext cx="7688708" cy="228498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ar-AE" sz="6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ar-AE" sz="6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6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ar-AE" sz="6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ar-AE" sz="6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ar-AE" sz="6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ar-AE" sz="6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ar-AE" sz="6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6800"/>
              </a:p>
            </p:txBody>
          </p:sp>
        </mc:Choice>
        <mc:Fallback>
          <p:sp>
            <p:nvSpPr>
              <p:cNvPr id="480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45" y="6034496"/>
                <a:ext cx="7688708" cy="2284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1" name="Vergelijking"/>
              <p:cNvSpPr txBox="1"/>
              <p:nvPr/>
            </p:nvSpPr>
            <p:spPr>
              <a:xfrm>
                <a:off x="7258405" y="9719906"/>
                <a:ext cx="12973936" cy="20923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ar-AE" sz="6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limUpp>
                        <m:limUppPr>
                          <m:ctrlP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lang="ar-AE" sz="6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ar-AE" sz="6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lang="ar-AE" sz="6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6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6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Upp>
                      <m:r>
                        <a:rPr lang="ar-AE" sz="6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ar-AE" sz="6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ar-AE" sz="6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ar-AE" sz="6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6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6800"/>
              </a:p>
            </p:txBody>
          </p:sp>
        </mc:Choice>
        <mc:Fallback>
          <p:sp>
            <p:nvSpPr>
              <p:cNvPr id="48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405" y="9719906"/>
                <a:ext cx="12973936" cy="2092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2" name="Aanpassing van de gewichten"/>
          <p:cNvSpPr txBox="1">
            <a:spLocks noGrp="1"/>
          </p:cNvSpPr>
          <p:nvPr>
            <p:ph type="title" idx="4294967295"/>
          </p:nvPr>
        </p:nvSpPr>
        <p:spPr>
          <a:xfrm>
            <a:off x="1349984" y="625077"/>
            <a:ext cx="21684032" cy="48215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11100"/>
              <a:t>Aanpassing van de gewichten</a:t>
            </a:r>
            <a:br>
              <a:rPr lang="nl-NL"/>
            </a:br>
            <a:r>
              <a:rPr lang="nl-NL" sz="7200"/>
              <a:t>met behulp van de </a:t>
            </a:r>
            <a:r>
              <a:rPr lang="nl-NL" sz="7200" i="1"/>
              <a:t>partiële afgeleide</a:t>
            </a:r>
            <a:endParaRPr sz="7200" i="1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update alle…"/>
          <p:cNvSpPr txBox="1"/>
          <p:nvPr/>
        </p:nvSpPr>
        <p:spPr>
          <a:xfrm>
            <a:off x="4535862" y="3765679"/>
            <a:ext cx="9977612" cy="1943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update alle </a:t>
            </a:r>
          </a:p>
          <a:p>
            <a:pPr algn="l">
              <a:lnSpc>
                <a:spcPct val="1500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herhaal totdat een minimum bereikt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5" name="Vergelijking"/>
              <p:cNvSpPr txBox="1"/>
              <p:nvPr/>
            </p:nvSpPr>
            <p:spPr>
              <a:xfrm>
                <a:off x="7533951" y="3991909"/>
                <a:ext cx="5815210" cy="69625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485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951" y="3991909"/>
                <a:ext cx="5815210" cy="696259"/>
              </a:xfrm>
              <a:prstGeom prst="rect">
                <a:avLst/>
              </a:prstGeom>
              <a:blipFill>
                <a:blip r:embed="rId2"/>
                <a:stretch>
                  <a:fillRect l="-3922" r="-13725" b="-4821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6" name="Vergelijking"/>
              <p:cNvSpPr txBox="1"/>
              <p:nvPr/>
            </p:nvSpPr>
            <p:spPr>
              <a:xfrm>
                <a:off x="7935840" y="6210773"/>
                <a:ext cx="6446162" cy="21503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486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840" y="6210773"/>
                <a:ext cx="6446162" cy="2150339"/>
              </a:xfrm>
              <a:prstGeom prst="rect">
                <a:avLst/>
              </a:prstGeom>
              <a:blipFill>
                <a:blip r:embed="rId3"/>
                <a:stretch>
                  <a:fillRect l="-4715" t="-1176" r="-20236" b="-1764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7" name="Vergelijking"/>
              <p:cNvSpPr txBox="1"/>
              <p:nvPr/>
            </p:nvSpPr>
            <p:spPr>
              <a:xfrm>
                <a:off x="8763306" y="9896184"/>
                <a:ext cx="11084832" cy="23165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limUpp>
                        <m:limUp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Upp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487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306" y="9896184"/>
                <a:ext cx="11084832" cy="2316539"/>
              </a:xfrm>
              <a:prstGeom prst="rect">
                <a:avLst/>
              </a:prstGeom>
              <a:blipFill>
                <a:blip r:embed="rId4"/>
                <a:stretch>
                  <a:fillRect l="-1833" t="-546" r="-1958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8" name="Stappenplan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Stappenplan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596" y="620138"/>
            <a:ext cx="18220808" cy="12475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laatje.png" descr="plaatj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736" y="-1"/>
            <a:ext cx="10998529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Lijn"/>
          <p:cNvSpPr/>
          <p:nvPr/>
        </p:nvSpPr>
        <p:spPr>
          <a:xfrm flipV="1">
            <a:off x="6262687" y="1033212"/>
            <a:ext cx="1" cy="109064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95" name="Lijn"/>
          <p:cNvSpPr/>
          <p:nvPr/>
        </p:nvSpPr>
        <p:spPr>
          <a:xfrm>
            <a:off x="4990472" y="10715625"/>
            <a:ext cx="1511670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496" name="1"/>
          <p:cNvSpPr txBox="1"/>
          <p:nvPr/>
        </p:nvSpPr>
        <p:spPr>
          <a:xfrm>
            <a:off x="5097088" y="9141916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</a:t>
            </a:r>
          </a:p>
        </p:txBody>
      </p:sp>
      <p:sp>
        <p:nvSpPr>
          <p:cNvPr id="497" name="2"/>
          <p:cNvSpPr txBox="1"/>
          <p:nvPr/>
        </p:nvSpPr>
        <p:spPr>
          <a:xfrm>
            <a:off x="5097088" y="7891760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2</a:t>
            </a:r>
          </a:p>
        </p:txBody>
      </p:sp>
      <p:sp>
        <p:nvSpPr>
          <p:cNvPr id="498" name="3"/>
          <p:cNvSpPr txBox="1"/>
          <p:nvPr/>
        </p:nvSpPr>
        <p:spPr>
          <a:xfrm>
            <a:off x="5097088" y="664160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3</a:t>
            </a:r>
          </a:p>
        </p:txBody>
      </p:sp>
      <p:sp>
        <p:nvSpPr>
          <p:cNvPr id="499" name="4"/>
          <p:cNvSpPr txBox="1"/>
          <p:nvPr/>
        </p:nvSpPr>
        <p:spPr>
          <a:xfrm>
            <a:off x="5097088" y="5395912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4</a:t>
            </a:r>
          </a:p>
        </p:txBody>
      </p:sp>
      <p:sp>
        <p:nvSpPr>
          <p:cNvPr id="500" name="5"/>
          <p:cNvSpPr txBox="1"/>
          <p:nvPr/>
        </p:nvSpPr>
        <p:spPr>
          <a:xfrm>
            <a:off x="5097088" y="4145756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5</a:t>
            </a:r>
          </a:p>
        </p:txBody>
      </p:sp>
      <p:sp>
        <p:nvSpPr>
          <p:cNvPr id="501" name="6"/>
          <p:cNvSpPr txBox="1"/>
          <p:nvPr/>
        </p:nvSpPr>
        <p:spPr>
          <a:xfrm>
            <a:off x="5097088" y="2900064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6</a:t>
            </a:r>
          </a:p>
        </p:txBody>
      </p:sp>
      <p:sp>
        <p:nvSpPr>
          <p:cNvPr id="502" name="7"/>
          <p:cNvSpPr txBox="1"/>
          <p:nvPr/>
        </p:nvSpPr>
        <p:spPr>
          <a:xfrm>
            <a:off x="5097088" y="165437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7</a:t>
            </a:r>
          </a:p>
        </p:txBody>
      </p:sp>
      <p:sp>
        <p:nvSpPr>
          <p:cNvPr id="503" name="1"/>
          <p:cNvSpPr txBox="1"/>
          <p:nvPr/>
        </p:nvSpPr>
        <p:spPr>
          <a:xfrm>
            <a:off x="7293512" y="11075193"/>
            <a:ext cx="413941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</a:t>
            </a:r>
          </a:p>
        </p:txBody>
      </p:sp>
      <p:sp>
        <p:nvSpPr>
          <p:cNvPr id="504" name="2"/>
          <p:cNvSpPr txBox="1"/>
          <p:nvPr/>
        </p:nvSpPr>
        <p:spPr>
          <a:xfrm>
            <a:off x="8560494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2</a:t>
            </a:r>
          </a:p>
        </p:txBody>
      </p:sp>
      <p:sp>
        <p:nvSpPr>
          <p:cNvPr id="505" name="3"/>
          <p:cNvSpPr txBox="1"/>
          <p:nvPr/>
        </p:nvSpPr>
        <p:spPr>
          <a:xfrm>
            <a:off x="9810650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3</a:t>
            </a:r>
          </a:p>
        </p:txBody>
      </p:sp>
      <p:sp>
        <p:nvSpPr>
          <p:cNvPr id="506" name="4"/>
          <p:cNvSpPr txBox="1"/>
          <p:nvPr/>
        </p:nvSpPr>
        <p:spPr>
          <a:xfrm>
            <a:off x="11060807" y="11075193"/>
            <a:ext cx="413941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4</a:t>
            </a:r>
          </a:p>
        </p:txBody>
      </p:sp>
      <p:sp>
        <p:nvSpPr>
          <p:cNvPr id="507" name="5"/>
          <p:cNvSpPr txBox="1"/>
          <p:nvPr/>
        </p:nvSpPr>
        <p:spPr>
          <a:xfrm>
            <a:off x="12306989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5</a:t>
            </a:r>
          </a:p>
        </p:txBody>
      </p:sp>
      <p:sp>
        <p:nvSpPr>
          <p:cNvPr id="508" name="6"/>
          <p:cNvSpPr txBox="1"/>
          <p:nvPr/>
        </p:nvSpPr>
        <p:spPr>
          <a:xfrm>
            <a:off x="13556654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6</a:t>
            </a:r>
          </a:p>
        </p:txBody>
      </p:sp>
      <p:sp>
        <p:nvSpPr>
          <p:cNvPr id="509" name="7"/>
          <p:cNvSpPr txBox="1"/>
          <p:nvPr/>
        </p:nvSpPr>
        <p:spPr>
          <a:xfrm>
            <a:off x="14802346" y="11075193"/>
            <a:ext cx="413941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7</a:t>
            </a:r>
          </a:p>
        </p:txBody>
      </p:sp>
      <p:sp>
        <p:nvSpPr>
          <p:cNvPr id="510" name="8"/>
          <p:cNvSpPr txBox="1"/>
          <p:nvPr/>
        </p:nvSpPr>
        <p:spPr>
          <a:xfrm>
            <a:off x="16056967" y="11075193"/>
            <a:ext cx="413941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8</a:t>
            </a:r>
          </a:p>
        </p:txBody>
      </p:sp>
      <p:sp>
        <p:nvSpPr>
          <p:cNvPr id="511" name="9"/>
          <p:cNvSpPr txBox="1"/>
          <p:nvPr/>
        </p:nvSpPr>
        <p:spPr>
          <a:xfrm>
            <a:off x="17307123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9</a:t>
            </a:r>
          </a:p>
        </p:txBody>
      </p:sp>
      <p:sp>
        <p:nvSpPr>
          <p:cNvPr id="512" name="10"/>
          <p:cNvSpPr txBox="1"/>
          <p:nvPr/>
        </p:nvSpPr>
        <p:spPr>
          <a:xfrm>
            <a:off x="18428096" y="11075193"/>
            <a:ext cx="67230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10</a:t>
            </a:r>
          </a:p>
        </p:txBody>
      </p:sp>
      <p:sp>
        <p:nvSpPr>
          <p:cNvPr id="513" name="Lijn"/>
          <p:cNvSpPr/>
          <p:nvPr/>
        </p:nvSpPr>
        <p:spPr>
          <a:xfrm>
            <a:off x="5902917" y="9465468"/>
            <a:ext cx="14472338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14" name="Lijn"/>
          <p:cNvSpPr/>
          <p:nvPr/>
        </p:nvSpPr>
        <p:spPr>
          <a:xfrm>
            <a:off x="5902917" y="8215312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15" name="Lijn"/>
          <p:cNvSpPr/>
          <p:nvPr/>
        </p:nvSpPr>
        <p:spPr>
          <a:xfrm>
            <a:off x="5902917" y="6965156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16" name="Lijn"/>
          <p:cNvSpPr/>
          <p:nvPr/>
        </p:nvSpPr>
        <p:spPr>
          <a:xfrm>
            <a:off x="5902917" y="5715000"/>
            <a:ext cx="14472337" cy="0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17" name="Lijn"/>
          <p:cNvSpPr/>
          <p:nvPr/>
        </p:nvSpPr>
        <p:spPr>
          <a:xfrm>
            <a:off x="5902917" y="4464843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18" name="Lijn"/>
          <p:cNvSpPr/>
          <p:nvPr/>
        </p:nvSpPr>
        <p:spPr>
          <a:xfrm>
            <a:off x="5902917" y="3214687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19" name="Lijn"/>
          <p:cNvSpPr/>
          <p:nvPr/>
        </p:nvSpPr>
        <p:spPr>
          <a:xfrm>
            <a:off x="5902917" y="1964531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0" name="Lijn"/>
          <p:cNvSpPr/>
          <p:nvPr/>
        </p:nvSpPr>
        <p:spPr>
          <a:xfrm flipV="1">
            <a:off x="7512843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1" name="Lijn"/>
          <p:cNvSpPr/>
          <p:nvPr/>
        </p:nvSpPr>
        <p:spPr>
          <a:xfrm flipV="1">
            <a:off x="8763000" y="756318"/>
            <a:ext cx="0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2" name="Lijn"/>
          <p:cNvSpPr/>
          <p:nvPr/>
        </p:nvSpPr>
        <p:spPr>
          <a:xfrm flipV="1">
            <a:off x="10013155" y="756319"/>
            <a:ext cx="1" cy="10316494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3" name="Lijn"/>
          <p:cNvSpPr/>
          <p:nvPr/>
        </p:nvSpPr>
        <p:spPr>
          <a:xfrm flipV="1">
            <a:off x="11263312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4" name="Lijn"/>
          <p:cNvSpPr/>
          <p:nvPr/>
        </p:nvSpPr>
        <p:spPr>
          <a:xfrm flipV="1">
            <a:off x="12513468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5" name="Lijn"/>
          <p:cNvSpPr/>
          <p:nvPr/>
        </p:nvSpPr>
        <p:spPr>
          <a:xfrm flipV="1">
            <a:off x="13763625" y="756318"/>
            <a:ext cx="0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6" name="Lijn"/>
          <p:cNvSpPr/>
          <p:nvPr/>
        </p:nvSpPr>
        <p:spPr>
          <a:xfrm flipV="1">
            <a:off x="15013781" y="756316"/>
            <a:ext cx="1" cy="10316497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7" name="Lijn"/>
          <p:cNvSpPr/>
          <p:nvPr/>
        </p:nvSpPr>
        <p:spPr>
          <a:xfrm flipV="1">
            <a:off x="16263937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8" name="Lijn"/>
          <p:cNvSpPr/>
          <p:nvPr/>
        </p:nvSpPr>
        <p:spPr>
          <a:xfrm flipV="1">
            <a:off x="17514093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9" name="Lijn"/>
          <p:cNvSpPr/>
          <p:nvPr/>
        </p:nvSpPr>
        <p:spPr>
          <a:xfrm flipV="1">
            <a:off x="18764249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30" name="Lijn"/>
          <p:cNvSpPr/>
          <p:nvPr/>
        </p:nvSpPr>
        <p:spPr>
          <a:xfrm flipV="1">
            <a:off x="20014405" y="756319"/>
            <a:ext cx="1" cy="10316494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31" name="11"/>
          <p:cNvSpPr txBox="1"/>
          <p:nvPr/>
        </p:nvSpPr>
        <p:spPr>
          <a:xfrm>
            <a:off x="19669323" y="11075193"/>
            <a:ext cx="67230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11</a:t>
            </a:r>
          </a:p>
        </p:txBody>
      </p:sp>
      <p:sp>
        <p:nvSpPr>
          <p:cNvPr id="532" name="y"/>
          <p:cNvSpPr txBox="1"/>
          <p:nvPr/>
        </p:nvSpPr>
        <p:spPr>
          <a:xfrm>
            <a:off x="3826995" y="5462127"/>
            <a:ext cx="531367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y</a:t>
            </a:r>
          </a:p>
        </p:txBody>
      </p:sp>
      <p:sp>
        <p:nvSpPr>
          <p:cNvPr id="533" name="X"/>
          <p:cNvSpPr txBox="1"/>
          <p:nvPr/>
        </p:nvSpPr>
        <p:spPr>
          <a:xfrm>
            <a:off x="12923322" y="11968757"/>
            <a:ext cx="590589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X</a:t>
            </a:r>
          </a:p>
        </p:txBody>
      </p:sp>
      <p:sp>
        <p:nvSpPr>
          <p:cNvPr id="534" name="Lijn"/>
          <p:cNvSpPr/>
          <p:nvPr/>
        </p:nvSpPr>
        <p:spPr>
          <a:xfrm>
            <a:off x="6242000" y="803381"/>
            <a:ext cx="5055945" cy="9916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2017" y="21395"/>
                  <a:pt x="3898" y="20937"/>
                  <a:pt x="5469" y="20266"/>
                </a:cubicBezTo>
                <a:cubicBezTo>
                  <a:pt x="7981" y="19195"/>
                  <a:pt x="9501" y="17687"/>
                  <a:pt x="10870" y="16180"/>
                </a:cubicBezTo>
                <a:cubicBezTo>
                  <a:pt x="12880" y="13968"/>
                  <a:pt x="14655" y="11704"/>
                  <a:pt x="16242" y="9406"/>
                </a:cubicBezTo>
                <a:cubicBezTo>
                  <a:pt x="18371" y="6323"/>
                  <a:pt x="20160" y="3183"/>
                  <a:pt x="21600" y="0"/>
                </a:cubicBezTo>
              </a:path>
            </a:pathLst>
          </a:custGeom>
          <a:ln w="25400">
            <a:solidFill>
              <a:schemeClr val="accent6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35" name="Lijn"/>
          <p:cNvSpPr/>
          <p:nvPr/>
        </p:nvSpPr>
        <p:spPr>
          <a:xfrm>
            <a:off x="6272248" y="785145"/>
            <a:ext cx="7076141" cy="9956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322" y="21538"/>
                  <a:pt x="2616" y="21299"/>
                  <a:pt x="3814" y="20897"/>
                </a:cubicBezTo>
                <a:cubicBezTo>
                  <a:pt x="5256" y="20413"/>
                  <a:pt x="6519" y="19706"/>
                  <a:pt x="7639" y="18899"/>
                </a:cubicBezTo>
                <a:cubicBezTo>
                  <a:pt x="9113" y="17837"/>
                  <a:pt x="10326" y="16615"/>
                  <a:pt x="11478" y="15369"/>
                </a:cubicBezTo>
                <a:cubicBezTo>
                  <a:pt x="12857" y="13879"/>
                  <a:pt x="14154" y="12352"/>
                  <a:pt x="15289" y="10762"/>
                </a:cubicBezTo>
                <a:cubicBezTo>
                  <a:pt x="16744" y="8723"/>
                  <a:pt x="17923" y="6593"/>
                  <a:pt x="19105" y="4467"/>
                </a:cubicBezTo>
                <a:cubicBezTo>
                  <a:pt x="19934" y="2977"/>
                  <a:pt x="20766" y="1488"/>
                  <a:pt x="21600" y="0"/>
                </a:cubicBezTo>
              </a:path>
            </a:pathLst>
          </a:custGeom>
          <a:ln w="25400">
            <a:solidFill>
              <a:schemeClr val="accent6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chemeClr val="accent6"/>
                </a:solidFill>
              </a:defRPr>
            </a:pPr>
            <a:endParaRPr/>
          </a:p>
        </p:txBody>
      </p:sp>
      <p:sp>
        <p:nvSpPr>
          <p:cNvPr id="536" name="grafiek G1"/>
          <p:cNvSpPr txBox="1"/>
          <p:nvPr/>
        </p:nvSpPr>
        <p:spPr>
          <a:xfrm>
            <a:off x="9535783" y="297359"/>
            <a:ext cx="1863925" cy="54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grafiek G1</a:t>
            </a:r>
          </a:p>
        </p:txBody>
      </p:sp>
      <p:sp>
        <p:nvSpPr>
          <p:cNvPr id="537" name="grafiek G2"/>
          <p:cNvSpPr txBox="1"/>
          <p:nvPr/>
        </p:nvSpPr>
        <p:spPr>
          <a:xfrm>
            <a:off x="11890483" y="297359"/>
            <a:ext cx="1863924" cy="54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grafiek G2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pasted-image.png" descr="pasted-image.png"/>
          <p:cNvPicPr>
            <a:picLocks noChangeAspect="1"/>
          </p:cNvPicPr>
          <p:nvPr/>
        </p:nvPicPr>
        <p:blipFill>
          <a:blip r:embed="rId2"/>
          <a:srcRect l="893" t="6088" r="893" b="46949"/>
          <a:stretch>
            <a:fillRect/>
          </a:stretch>
        </p:blipFill>
        <p:spPr>
          <a:xfrm>
            <a:off x="9522023" y="1290282"/>
            <a:ext cx="6411517" cy="5098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asted-image.png" descr="pasted-image.png"/>
          <p:cNvPicPr>
            <a:picLocks noChangeAspect="1"/>
          </p:cNvPicPr>
          <p:nvPr/>
        </p:nvPicPr>
        <p:blipFill>
          <a:blip r:embed="rId2"/>
          <a:srcRect t="59089"/>
          <a:stretch>
            <a:fillRect/>
          </a:stretch>
        </p:blipFill>
        <p:spPr>
          <a:xfrm>
            <a:off x="9522023" y="8270168"/>
            <a:ext cx="6411517" cy="4361907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grafiek G1"/>
          <p:cNvSpPr txBox="1"/>
          <p:nvPr/>
        </p:nvSpPr>
        <p:spPr>
          <a:xfrm>
            <a:off x="3836299" y="3138219"/>
            <a:ext cx="5074717" cy="1402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grafiek G1</a:t>
            </a:r>
          </a:p>
        </p:txBody>
      </p:sp>
      <p:sp>
        <p:nvSpPr>
          <p:cNvPr id="542" name="grafiek G2"/>
          <p:cNvSpPr txBox="1"/>
          <p:nvPr/>
        </p:nvSpPr>
        <p:spPr>
          <a:xfrm>
            <a:off x="3836299" y="10321182"/>
            <a:ext cx="5074717" cy="1402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9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grafiek G2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86" y="263704"/>
            <a:ext cx="18469052" cy="1318882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Vergelijking"/>
              <p:cNvSpPr txBox="1"/>
              <p:nvPr/>
            </p:nvSpPr>
            <p:spPr>
              <a:xfrm>
                <a:off x="16293822" y="6574142"/>
                <a:ext cx="2775396" cy="57127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130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3822" y="6574142"/>
                <a:ext cx="2775396" cy="571273"/>
              </a:xfrm>
              <a:prstGeom prst="rect">
                <a:avLst/>
              </a:prstGeom>
              <a:blipFill>
                <a:blip r:embed="rId3"/>
                <a:stretch>
                  <a:fillRect l="-8219" r="-17808" b="-6739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Lijn"/>
          <p:cNvSpPr/>
          <p:nvPr/>
        </p:nvSpPr>
        <p:spPr>
          <a:xfrm flipV="1">
            <a:off x="4586837" y="4142845"/>
            <a:ext cx="15826182" cy="4982975"/>
          </a:xfrm>
          <a:prstGeom prst="line">
            <a:avLst/>
          </a:prstGeom>
          <a:ln w="25400">
            <a:solidFill>
              <a:srgbClr val="29F10C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7"/>
          <p:cNvSpPr txBox="1"/>
          <p:nvPr/>
        </p:nvSpPr>
        <p:spPr>
          <a:xfrm>
            <a:off x="5097088" y="165437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7</a:t>
            </a:r>
          </a:p>
        </p:txBody>
      </p:sp>
      <p:sp>
        <p:nvSpPr>
          <p:cNvPr id="134" name="Lijn"/>
          <p:cNvSpPr/>
          <p:nvPr/>
        </p:nvSpPr>
        <p:spPr>
          <a:xfrm>
            <a:off x="5902917" y="1964531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pSp>
        <p:nvGrpSpPr>
          <p:cNvPr id="171" name="Groepeer"/>
          <p:cNvGrpSpPr/>
          <p:nvPr/>
        </p:nvGrpSpPr>
        <p:grpSpPr>
          <a:xfrm>
            <a:off x="4990472" y="756316"/>
            <a:ext cx="15384783" cy="11183360"/>
            <a:chOff x="0" y="0"/>
            <a:chExt cx="15384782" cy="11183359"/>
          </a:xfrm>
        </p:grpSpPr>
        <p:sp>
          <p:nvSpPr>
            <p:cNvPr id="135" name="Lijn"/>
            <p:cNvSpPr/>
            <p:nvPr/>
          </p:nvSpPr>
          <p:spPr>
            <a:xfrm flipV="1">
              <a:off x="1272214" y="276895"/>
              <a:ext cx="1" cy="1090646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6" name="Lijn"/>
            <p:cNvSpPr/>
            <p:nvPr/>
          </p:nvSpPr>
          <p:spPr>
            <a:xfrm>
              <a:off x="0" y="9959308"/>
              <a:ext cx="1511669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37" name="1"/>
            <p:cNvSpPr txBox="1"/>
            <p:nvPr/>
          </p:nvSpPr>
          <p:spPr>
            <a:xfrm>
              <a:off x="106616" y="8385599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38" name="2"/>
            <p:cNvSpPr txBox="1"/>
            <p:nvPr/>
          </p:nvSpPr>
          <p:spPr>
            <a:xfrm>
              <a:off x="106616" y="7135443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39" name="3"/>
            <p:cNvSpPr txBox="1"/>
            <p:nvPr/>
          </p:nvSpPr>
          <p:spPr>
            <a:xfrm>
              <a:off x="106616" y="5885286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40" name="4"/>
            <p:cNvSpPr txBox="1"/>
            <p:nvPr/>
          </p:nvSpPr>
          <p:spPr>
            <a:xfrm>
              <a:off x="106616" y="4639595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41" name="5"/>
            <p:cNvSpPr txBox="1"/>
            <p:nvPr/>
          </p:nvSpPr>
          <p:spPr>
            <a:xfrm>
              <a:off x="106616" y="3389439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42" name="6"/>
            <p:cNvSpPr txBox="1"/>
            <p:nvPr/>
          </p:nvSpPr>
          <p:spPr>
            <a:xfrm>
              <a:off x="106616" y="2143748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43" name="1"/>
            <p:cNvSpPr txBox="1"/>
            <p:nvPr/>
          </p:nvSpPr>
          <p:spPr>
            <a:xfrm>
              <a:off x="2303039" y="10318877"/>
              <a:ext cx="413942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4" name="2"/>
            <p:cNvSpPr txBox="1"/>
            <p:nvPr/>
          </p:nvSpPr>
          <p:spPr>
            <a:xfrm>
              <a:off x="3570021" y="10318877"/>
              <a:ext cx="413942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5" name="3"/>
            <p:cNvSpPr txBox="1"/>
            <p:nvPr/>
          </p:nvSpPr>
          <p:spPr>
            <a:xfrm>
              <a:off x="4820177" y="10318877"/>
              <a:ext cx="413942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46" name="4"/>
            <p:cNvSpPr txBox="1"/>
            <p:nvPr/>
          </p:nvSpPr>
          <p:spPr>
            <a:xfrm>
              <a:off x="6070334" y="10318877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47" name="5"/>
            <p:cNvSpPr txBox="1"/>
            <p:nvPr/>
          </p:nvSpPr>
          <p:spPr>
            <a:xfrm>
              <a:off x="7316516" y="10318877"/>
              <a:ext cx="413942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48" name="6"/>
            <p:cNvSpPr txBox="1"/>
            <p:nvPr/>
          </p:nvSpPr>
          <p:spPr>
            <a:xfrm>
              <a:off x="8566181" y="10318877"/>
              <a:ext cx="413942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49" name="7"/>
            <p:cNvSpPr txBox="1"/>
            <p:nvPr/>
          </p:nvSpPr>
          <p:spPr>
            <a:xfrm>
              <a:off x="9811873" y="10318877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0" name="8"/>
            <p:cNvSpPr txBox="1"/>
            <p:nvPr/>
          </p:nvSpPr>
          <p:spPr>
            <a:xfrm>
              <a:off x="11066494" y="10318877"/>
              <a:ext cx="413941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151" name="9"/>
            <p:cNvSpPr txBox="1"/>
            <p:nvPr/>
          </p:nvSpPr>
          <p:spPr>
            <a:xfrm>
              <a:off x="12316650" y="10318877"/>
              <a:ext cx="413942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52" name="10"/>
            <p:cNvSpPr txBox="1"/>
            <p:nvPr/>
          </p:nvSpPr>
          <p:spPr>
            <a:xfrm>
              <a:off x="13437623" y="10318877"/>
              <a:ext cx="672307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53" name="Lijn"/>
            <p:cNvSpPr/>
            <p:nvPr/>
          </p:nvSpPr>
          <p:spPr>
            <a:xfrm>
              <a:off x="912445" y="8709152"/>
              <a:ext cx="14472338" cy="1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4" name="Lijn"/>
            <p:cNvSpPr/>
            <p:nvPr/>
          </p:nvSpPr>
          <p:spPr>
            <a:xfrm>
              <a:off x="912445" y="7458995"/>
              <a:ext cx="14472336" cy="1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5" name="Lijn"/>
            <p:cNvSpPr/>
            <p:nvPr/>
          </p:nvSpPr>
          <p:spPr>
            <a:xfrm>
              <a:off x="912445" y="6208839"/>
              <a:ext cx="14472336" cy="1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6" name="Lijn"/>
            <p:cNvSpPr/>
            <p:nvPr/>
          </p:nvSpPr>
          <p:spPr>
            <a:xfrm>
              <a:off x="912445" y="4958682"/>
              <a:ext cx="14472336" cy="1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7" name="Lijn"/>
            <p:cNvSpPr/>
            <p:nvPr/>
          </p:nvSpPr>
          <p:spPr>
            <a:xfrm>
              <a:off x="912445" y="3708526"/>
              <a:ext cx="14472336" cy="1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8" name="Lijn"/>
            <p:cNvSpPr/>
            <p:nvPr/>
          </p:nvSpPr>
          <p:spPr>
            <a:xfrm>
              <a:off x="912445" y="2458370"/>
              <a:ext cx="14472336" cy="1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9" name="Lijn"/>
            <p:cNvSpPr/>
            <p:nvPr/>
          </p:nvSpPr>
          <p:spPr>
            <a:xfrm flipV="1">
              <a:off x="2522370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0" name="Lijn"/>
            <p:cNvSpPr/>
            <p:nvPr/>
          </p:nvSpPr>
          <p:spPr>
            <a:xfrm flipV="1">
              <a:off x="3772527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1" name="Lijn"/>
            <p:cNvSpPr/>
            <p:nvPr/>
          </p:nvSpPr>
          <p:spPr>
            <a:xfrm flipV="1">
              <a:off x="5022683" y="2"/>
              <a:ext cx="1" cy="10316494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2" name="Lijn"/>
            <p:cNvSpPr/>
            <p:nvPr/>
          </p:nvSpPr>
          <p:spPr>
            <a:xfrm flipV="1">
              <a:off x="6272839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3" name="Lijn"/>
            <p:cNvSpPr/>
            <p:nvPr/>
          </p:nvSpPr>
          <p:spPr>
            <a:xfrm flipV="1">
              <a:off x="7522995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4" name="Lijn"/>
            <p:cNvSpPr/>
            <p:nvPr/>
          </p:nvSpPr>
          <p:spPr>
            <a:xfrm flipV="1">
              <a:off x="8773152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5" name="Lijn"/>
            <p:cNvSpPr/>
            <p:nvPr/>
          </p:nvSpPr>
          <p:spPr>
            <a:xfrm flipV="1">
              <a:off x="10023308" y="-1"/>
              <a:ext cx="1" cy="10316497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6" name="Lijn"/>
            <p:cNvSpPr/>
            <p:nvPr/>
          </p:nvSpPr>
          <p:spPr>
            <a:xfrm flipV="1">
              <a:off x="11273464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7" name="Lijn"/>
            <p:cNvSpPr/>
            <p:nvPr/>
          </p:nvSpPr>
          <p:spPr>
            <a:xfrm flipV="1">
              <a:off x="12523620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8" name="Lijn"/>
            <p:cNvSpPr/>
            <p:nvPr/>
          </p:nvSpPr>
          <p:spPr>
            <a:xfrm flipV="1">
              <a:off x="13773777" y="1"/>
              <a:ext cx="1" cy="10316495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9" name="Lijn"/>
            <p:cNvSpPr/>
            <p:nvPr/>
          </p:nvSpPr>
          <p:spPr>
            <a:xfrm flipV="1">
              <a:off x="15023932" y="2"/>
              <a:ext cx="1" cy="10316494"/>
            </a:xfrm>
            <a:prstGeom prst="line">
              <a:avLst/>
            </a:prstGeom>
            <a:noFill/>
            <a:ln w="127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70" name="11"/>
            <p:cNvSpPr txBox="1"/>
            <p:nvPr/>
          </p:nvSpPr>
          <p:spPr>
            <a:xfrm>
              <a:off x="14678849" y="10318877"/>
              <a:ext cx="672307" cy="638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11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ijn"/>
          <p:cNvSpPr/>
          <p:nvPr/>
        </p:nvSpPr>
        <p:spPr>
          <a:xfrm flipV="1">
            <a:off x="6262687" y="1033212"/>
            <a:ext cx="1" cy="109064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74" name="Lijn"/>
          <p:cNvSpPr/>
          <p:nvPr/>
        </p:nvSpPr>
        <p:spPr>
          <a:xfrm>
            <a:off x="4990472" y="10715625"/>
            <a:ext cx="1511670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75" name="1"/>
          <p:cNvSpPr txBox="1"/>
          <p:nvPr/>
        </p:nvSpPr>
        <p:spPr>
          <a:xfrm>
            <a:off x="5097088" y="9141916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</a:t>
            </a:r>
          </a:p>
        </p:txBody>
      </p:sp>
      <p:sp>
        <p:nvSpPr>
          <p:cNvPr id="176" name="2"/>
          <p:cNvSpPr txBox="1"/>
          <p:nvPr/>
        </p:nvSpPr>
        <p:spPr>
          <a:xfrm>
            <a:off x="5097088" y="7891760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2</a:t>
            </a:r>
          </a:p>
        </p:txBody>
      </p:sp>
      <p:sp>
        <p:nvSpPr>
          <p:cNvPr id="177" name="3"/>
          <p:cNvSpPr txBox="1"/>
          <p:nvPr/>
        </p:nvSpPr>
        <p:spPr>
          <a:xfrm>
            <a:off x="5097088" y="664160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3</a:t>
            </a:r>
          </a:p>
        </p:txBody>
      </p:sp>
      <p:sp>
        <p:nvSpPr>
          <p:cNvPr id="178" name="4"/>
          <p:cNvSpPr txBox="1"/>
          <p:nvPr/>
        </p:nvSpPr>
        <p:spPr>
          <a:xfrm>
            <a:off x="5097088" y="5395912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4</a:t>
            </a:r>
          </a:p>
        </p:txBody>
      </p:sp>
      <p:sp>
        <p:nvSpPr>
          <p:cNvPr id="179" name="5"/>
          <p:cNvSpPr txBox="1"/>
          <p:nvPr/>
        </p:nvSpPr>
        <p:spPr>
          <a:xfrm>
            <a:off x="5097088" y="4145756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5</a:t>
            </a:r>
          </a:p>
        </p:txBody>
      </p:sp>
      <p:sp>
        <p:nvSpPr>
          <p:cNvPr id="180" name="6"/>
          <p:cNvSpPr txBox="1"/>
          <p:nvPr/>
        </p:nvSpPr>
        <p:spPr>
          <a:xfrm>
            <a:off x="5097088" y="2900064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6</a:t>
            </a:r>
          </a:p>
        </p:txBody>
      </p:sp>
      <p:sp>
        <p:nvSpPr>
          <p:cNvPr id="181" name="7"/>
          <p:cNvSpPr txBox="1"/>
          <p:nvPr/>
        </p:nvSpPr>
        <p:spPr>
          <a:xfrm>
            <a:off x="5097088" y="165437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7</a:t>
            </a:r>
          </a:p>
        </p:txBody>
      </p:sp>
      <p:sp>
        <p:nvSpPr>
          <p:cNvPr id="182" name="1"/>
          <p:cNvSpPr txBox="1"/>
          <p:nvPr/>
        </p:nvSpPr>
        <p:spPr>
          <a:xfrm>
            <a:off x="7293512" y="11075193"/>
            <a:ext cx="413941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</a:t>
            </a:r>
          </a:p>
        </p:txBody>
      </p:sp>
      <p:sp>
        <p:nvSpPr>
          <p:cNvPr id="183" name="2"/>
          <p:cNvSpPr txBox="1"/>
          <p:nvPr/>
        </p:nvSpPr>
        <p:spPr>
          <a:xfrm>
            <a:off x="8560494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2</a:t>
            </a:r>
          </a:p>
        </p:txBody>
      </p:sp>
      <p:sp>
        <p:nvSpPr>
          <p:cNvPr id="184" name="3"/>
          <p:cNvSpPr txBox="1"/>
          <p:nvPr/>
        </p:nvSpPr>
        <p:spPr>
          <a:xfrm>
            <a:off x="9810650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3</a:t>
            </a:r>
          </a:p>
        </p:txBody>
      </p:sp>
      <p:sp>
        <p:nvSpPr>
          <p:cNvPr id="185" name="4"/>
          <p:cNvSpPr txBox="1"/>
          <p:nvPr/>
        </p:nvSpPr>
        <p:spPr>
          <a:xfrm>
            <a:off x="11060807" y="11075193"/>
            <a:ext cx="413941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4</a:t>
            </a:r>
          </a:p>
        </p:txBody>
      </p:sp>
      <p:sp>
        <p:nvSpPr>
          <p:cNvPr id="186" name="5"/>
          <p:cNvSpPr txBox="1"/>
          <p:nvPr/>
        </p:nvSpPr>
        <p:spPr>
          <a:xfrm>
            <a:off x="12306989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5</a:t>
            </a:r>
          </a:p>
        </p:txBody>
      </p:sp>
      <p:sp>
        <p:nvSpPr>
          <p:cNvPr id="187" name="6"/>
          <p:cNvSpPr txBox="1"/>
          <p:nvPr/>
        </p:nvSpPr>
        <p:spPr>
          <a:xfrm>
            <a:off x="13556654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6</a:t>
            </a:r>
          </a:p>
        </p:txBody>
      </p:sp>
      <p:sp>
        <p:nvSpPr>
          <p:cNvPr id="188" name="7"/>
          <p:cNvSpPr txBox="1"/>
          <p:nvPr/>
        </p:nvSpPr>
        <p:spPr>
          <a:xfrm>
            <a:off x="14802346" y="11075193"/>
            <a:ext cx="413941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7</a:t>
            </a:r>
          </a:p>
        </p:txBody>
      </p:sp>
      <p:sp>
        <p:nvSpPr>
          <p:cNvPr id="189" name="8"/>
          <p:cNvSpPr txBox="1"/>
          <p:nvPr/>
        </p:nvSpPr>
        <p:spPr>
          <a:xfrm>
            <a:off x="16056967" y="11075193"/>
            <a:ext cx="413941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8</a:t>
            </a:r>
          </a:p>
        </p:txBody>
      </p:sp>
      <p:sp>
        <p:nvSpPr>
          <p:cNvPr id="190" name="9"/>
          <p:cNvSpPr txBox="1"/>
          <p:nvPr/>
        </p:nvSpPr>
        <p:spPr>
          <a:xfrm>
            <a:off x="17307123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9</a:t>
            </a:r>
          </a:p>
        </p:txBody>
      </p:sp>
      <p:sp>
        <p:nvSpPr>
          <p:cNvPr id="191" name="10"/>
          <p:cNvSpPr txBox="1"/>
          <p:nvPr/>
        </p:nvSpPr>
        <p:spPr>
          <a:xfrm>
            <a:off x="18428096" y="11075193"/>
            <a:ext cx="67230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10</a:t>
            </a:r>
          </a:p>
        </p:txBody>
      </p:sp>
      <p:sp>
        <p:nvSpPr>
          <p:cNvPr id="192" name="Lijn"/>
          <p:cNvSpPr/>
          <p:nvPr/>
        </p:nvSpPr>
        <p:spPr>
          <a:xfrm>
            <a:off x="5902917" y="9465468"/>
            <a:ext cx="14472338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93" name="Lijn"/>
          <p:cNvSpPr/>
          <p:nvPr/>
        </p:nvSpPr>
        <p:spPr>
          <a:xfrm>
            <a:off x="5902917" y="8215312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94" name="Lijn"/>
          <p:cNvSpPr/>
          <p:nvPr/>
        </p:nvSpPr>
        <p:spPr>
          <a:xfrm>
            <a:off x="5902917" y="6965156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95" name="Lijn"/>
          <p:cNvSpPr/>
          <p:nvPr/>
        </p:nvSpPr>
        <p:spPr>
          <a:xfrm>
            <a:off x="5902917" y="5715000"/>
            <a:ext cx="14472337" cy="0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96" name="Lijn"/>
          <p:cNvSpPr/>
          <p:nvPr/>
        </p:nvSpPr>
        <p:spPr>
          <a:xfrm>
            <a:off x="5902917" y="4464843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97" name="Lijn"/>
          <p:cNvSpPr/>
          <p:nvPr/>
        </p:nvSpPr>
        <p:spPr>
          <a:xfrm>
            <a:off x="5902917" y="3214687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98" name="Lijn"/>
          <p:cNvSpPr/>
          <p:nvPr/>
        </p:nvSpPr>
        <p:spPr>
          <a:xfrm>
            <a:off x="5902917" y="1964531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99" name="Lijn"/>
          <p:cNvSpPr/>
          <p:nvPr/>
        </p:nvSpPr>
        <p:spPr>
          <a:xfrm flipV="1">
            <a:off x="7512843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00" name="Lijn"/>
          <p:cNvSpPr/>
          <p:nvPr/>
        </p:nvSpPr>
        <p:spPr>
          <a:xfrm flipV="1">
            <a:off x="8763000" y="756318"/>
            <a:ext cx="0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01" name="Lijn"/>
          <p:cNvSpPr/>
          <p:nvPr/>
        </p:nvSpPr>
        <p:spPr>
          <a:xfrm flipV="1">
            <a:off x="10013155" y="756319"/>
            <a:ext cx="1" cy="10316494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02" name="Lijn"/>
          <p:cNvSpPr/>
          <p:nvPr/>
        </p:nvSpPr>
        <p:spPr>
          <a:xfrm flipV="1">
            <a:off x="11263312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03" name="Lijn"/>
          <p:cNvSpPr/>
          <p:nvPr/>
        </p:nvSpPr>
        <p:spPr>
          <a:xfrm flipV="1">
            <a:off x="12513468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04" name="Lijn"/>
          <p:cNvSpPr/>
          <p:nvPr/>
        </p:nvSpPr>
        <p:spPr>
          <a:xfrm flipV="1">
            <a:off x="13763625" y="756318"/>
            <a:ext cx="0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05" name="Lijn"/>
          <p:cNvSpPr/>
          <p:nvPr/>
        </p:nvSpPr>
        <p:spPr>
          <a:xfrm flipV="1">
            <a:off x="15013781" y="756316"/>
            <a:ext cx="1" cy="10316497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06" name="Lijn"/>
          <p:cNvSpPr/>
          <p:nvPr/>
        </p:nvSpPr>
        <p:spPr>
          <a:xfrm flipV="1">
            <a:off x="16263937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07" name="Lijn"/>
          <p:cNvSpPr/>
          <p:nvPr/>
        </p:nvSpPr>
        <p:spPr>
          <a:xfrm flipV="1">
            <a:off x="17514093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08" name="Lijn"/>
          <p:cNvSpPr/>
          <p:nvPr/>
        </p:nvSpPr>
        <p:spPr>
          <a:xfrm flipV="1">
            <a:off x="18764249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09" name="Lijn"/>
          <p:cNvSpPr/>
          <p:nvPr/>
        </p:nvSpPr>
        <p:spPr>
          <a:xfrm flipV="1">
            <a:off x="20014405" y="756319"/>
            <a:ext cx="1" cy="10316494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0" name="11"/>
          <p:cNvSpPr txBox="1"/>
          <p:nvPr/>
        </p:nvSpPr>
        <p:spPr>
          <a:xfrm>
            <a:off x="19669323" y="11075193"/>
            <a:ext cx="67230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11</a:t>
            </a:r>
          </a:p>
        </p:txBody>
      </p:sp>
      <p:sp>
        <p:nvSpPr>
          <p:cNvPr id="211" name="Lijn"/>
          <p:cNvSpPr/>
          <p:nvPr/>
        </p:nvSpPr>
        <p:spPr>
          <a:xfrm flipV="1">
            <a:off x="5916998" y="1121722"/>
            <a:ext cx="9941686" cy="9941686"/>
          </a:xfrm>
          <a:prstGeom prst="lin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2" name="Lijn"/>
          <p:cNvSpPr/>
          <p:nvPr/>
        </p:nvSpPr>
        <p:spPr>
          <a:xfrm flipV="1">
            <a:off x="4459427" y="3424700"/>
            <a:ext cx="16242497" cy="3986961"/>
          </a:xfrm>
          <a:prstGeom prst="lin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3" name="lijn L1"/>
          <p:cNvSpPr txBox="1"/>
          <p:nvPr/>
        </p:nvSpPr>
        <p:spPr>
          <a:xfrm>
            <a:off x="15109704" y="473044"/>
            <a:ext cx="1146771" cy="54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lijn L1</a:t>
            </a:r>
          </a:p>
        </p:txBody>
      </p:sp>
      <p:sp>
        <p:nvSpPr>
          <p:cNvPr id="214" name="lijn L2"/>
          <p:cNvSpPr txBox="1"/>
          <p:nvPr/>
        </p:nvSpPr>
        <p:spPr>
          <a:xfrm>
            <a:off x="20021869" y="2618978"/>
            <a:ext cx="1146771" cy="54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lijn L2</a:t>
            </a:r>
          </a:p>
        </p:txBody>
      </p:sp>
      <p:pic>
        <p:nvPicPr>
          <p:cNvPr id="215" name="pasted-image.pdf" descr="pasted-image.pdf"/>
          <p:cNvPicPr>
            <a:picLocks noChangeAspect="1"/>
          </p:cNvPicPr>
          <p:nvPr/>
        </p:nvPicPr>
        <p:blipFill>
          <a:blip r:embed="rId2"/>
          <a:srcRect r="69440"/>
          <a:stretch>
            <a:fillRect/>
          </a:stretch>
        </p:blipFill>
        <p:spPr>
          <a:xfrm>
            <a:off x="3868035" y="5750725"/>
            <a:ext cx="748352" cy="683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pdf" descr="pasted-image.pdf"/>
          <p:cNvPicPr>
            <a:picLocks noChangeAspect="1"/>
          </p:cNvPicPr>
          <p:nvPr/>
        </p:nvPicPr>
        <p:blipFill>
          <a:blip r:embed="rId2"/>
          <a:srcRect l="74416" b="7839"/>
          <a:stretch>
            <a:fillRect/>
          </a:stretch>
        </p:blipFill>
        <p:spPr>
          <a:xfrm>
            <a:off x="12829635" y="12256518"/>
            <a:ext cx="626497" cy="629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Lijn"/>
          <p:cNvSpPr/>
          <p:nvPr/>
        </p:nvSpPr>
        <p:spPr>
          <a:xfrm flipV="1">
            <a:off x="6262687" y="1033212"/>
            <a:ext cx="1" cy="109064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19" name="Lijn"/>
          <p:cNvSpPr/>
          <p:nvPr/>
        </p:nvSpPr>
        <p:spPr>
          <a:xfrm>
            <a:off x="4990472" y="10715625"/>
            <a:ext cx="1511670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20" name="1"/>
          <p:cNvSpPr txBox="1"/>
          <p:nvPr/>
        </p:nvSpPr>
        <p:spPr>
          <a:xfrm>
            <a:off x="5097088" y="9141916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</a:t>
            </a:r>
          </a:p>
        </p:txBody>
      </p:sp>
      <p:sp>
        <p:nvSpPr>
          <p:cNvPr id="221" name="2"/>
          <p:cNvSpPr txBox="1"/>
          <p:nvPr/>
        </p:nvSpPr>
        <p:spPr>
          <a:xfrm>
            <a:off x="5097088" y="7891760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2</a:t>
            </a:r>
          </a:p>
        </p:txBody>
      </p:sp>
      <p:sp>
        <p:nvSpPr>
          <p:cNvPr id="222" name="3"/>
          <p:cNvSpPr txBox="1"/>
          <p:nvPr/>
        </p:nvSpPr>
        <p:spPr>
          <a:xfrm>
            <a:off x="5097088" y="664160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3</a:t>
            </a:r>
          </a:p>
        </p:txBody>
      </p:sp>
      <p:sp>
        <p:nvSpPr>
          <p:cNvPr id="223" name="4"/>
          <p:cNvSpPr txBox="1"/>
          <p:nvPr/>
        </p:nvSpPr>
        <p:spPr>
          <a:xfrm>
            <a:off x="5097088" y="5395912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4</a:t>
            </a:r>
          </a:p>
        </p:txBody>
      </p:sp>
      <p:sp>
        <p:nvSpPr>
          <p:cNvPr id="224" name="5"/>
          <p:cNvSpPr txBox="1"/>
          <p:nvPr/>
        </p:nvSpPr>
        <p:spPr>
          <a:xfrm>
            <a:off x="5097088" y="4145756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5</a:t>
            </a:r>
          </a:p>
        </p:txBody>
      </p:sp>
      <p:sp>
        <p:nvSpPr>
          <p:cNvPr id="225" name="6"/>
          <p:cNvSpPr txBox="1"/>
          <p:nvPr/>
        </p:nvSpPr>
        <p:spPr>
          <a:xfrm>
            <a:off x="5097088" y="2900064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6</a:t>
            </a:r>
          </a:p>
        </p:txBody>
      </p:sp>
      <p:sp>
        <p:nvSpPr>
          <p:cNvPr id="226" name="7"/>
          <p:cNvSpPr txBox="1"/>
          <p:nvPr/>
        </p:nvSpPr>
        <p:spPr>
          <a:xfrm>
            <a:off x="5097088" y="165437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7</a:t>
            </a:r>
          </a:p>
        </p:txBody>
      </p:sp>
      <p:sp>
        <p:nvSpPr>
          <p:cNvPr id="227" name="1"/>
          <p:cNvSpPr txBox="1"/>
          <p:nvPr/>
        </p:nvSpPr>
        <p:spPr>
          <a:xfrm>
            <a:off x="7293512" y="11075193"/>
            <a:ext cx="413941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</a:t>
            </a:r>
          </a:p>
        </p:txBody>
      </p:sp>
      <p:sp>
        <p:nvSpPr>
          <p:cNvPr id="228" name="2"/>
          <p:cNvSpPr txBox="1"/>
          <p:nvPr/>
        </p:nvSpPr>
        <p:spPr>
          <a:xfrm>
            <a:off x="8560494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2</a:t>
            </a:r>
          </a:p>
        </p:txBody>
      </p:sp>
      <p:sp>
        <p:nvSpPr>
          <p:cNvPr id="229" name="3"/>
          <p:cNvSpPr txBox="1"/>
          <p:nvPr/>
        </p:nvSpPr>
        <p:spPr>
          <a:xfrm>
            <a:off x="9810650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3</a:t>
            </a:r>
          </a:p>
        </p:txBody>
      </p:sp>
      <p:sp>
        <p:nvSpPr>
          <p:cNvPr id="230" name="4"/>
          <p:cNvSpPr txBox="1"/>
          <p:nvPr/>
        </p:nvSpPr>
        <p:spPr>
          <a:xfrm>
            <a:off x="11060807" y="11075193"/>
            <a:ext cx="413941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4</a:t>
            </a:r>
          </a:p>
        </p:txBody>
      </p:sp>
      <p:sp>
        <p:nvSpPr>
          <p:cNvPr id="231" name="5"/>
          <p:cNvSpPr txBox="1"/>
          <p:nvPr/>
        </p:nvSpPr>
        <p:spPr>
          <a:xfrm>
            <a:off x="12306989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5</a:t>
            </a:r>
          </a:p>
        </p:txBody>
      </p:sp>
      <p:sp>
        <p:nvSpPr>
          <p:cNvPr id="232" name="6"/>
          <p:cNvSpPr txBox="1"/>
          <p:nvPr/>
        </p:nvSpPr>
        <p:spPr>
          <a:xfrm>
            <a:off x="13556654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6</a:t>
            </a:r>
          </a:p>
        </p:txBody>
      </p:sp>
      <p:sp>
        <p:nvSpPr>
          <p:cNvPr id="233" name="7"/>
          <p:cNvSpPr txBox="1"/>
          <p:nvPr/>
        </p:nvSpPr>
        <p:spPr>
          <a:xfrm>
            <a:off x="14802346" y="11075193"/>
            <a:ext cx="413941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7</a:t>
            </a:r>
          </a:p>
        </p:txBody>
      </p:sp>
      <p:sp>
        <p:nvSpPr>
          <p:cNvPr id="234" name="8"/>
          <p:cNvSpPr txBox="1"/>
          <p:nvPr/>
        </p:nvSpPr>
        <p:spPr>
          <a:xfrm>
            <a:off x="16056967" y="11075193"/>
            <a:ext cx="413941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8</a:t>
            </a:r>
          </a:p>
        </p:txBody>
      </p:sp>
      <p:sp>
        <p:nvSpPr>
          <p:cNvPr id="235" name="9"/>
          <p:cNvSpPr txBox="1"/>
          <p:nvPr/>
        </p:nvSpPr>
        <p:spPr>
          <a:xfrm>
            <a:off x="17307123" y="11075193"/>
            <a:ext cx="4139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9</a:t>
            </a:r>
          </a:p>
        </p:txBody>
      </p:sp>
      <p:sp>
        <p:nvSpPr>
          <p:cNvPr id="236" name="10"/>
          <p:cNvSpPr txBox="1"/>
          <p:nvPr/>
        </p:nvSpPr>
        <p:spPr>
          <a:xfrm>
            <a:off x="18428096" y="11075193"/>
            <a:ext cx="67230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10</a:t>
            </a:r>
          </a:p>
        </p:txBody>
      </p:sp>
      <p:sp>
        <p:nvSpPr>
          <p:cNvPr id="237" name="Lijn"/>
          <p:cNvSpPr/>
          <p:nvPr/>
        </p:nvSpPr>
        <p:spPr>
          <a:xfrm>
            <a:off x="5902917" y="9465468"/>
            <a:ext cx="14472338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38" name="Lijn"/>
          <p:cNvSpPr/>
          <p:nvPr/>
        </p:nvSpPr>
        <p:spPr>
          <a:xfrm>
            <a:off x="5902917" y="8215312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39" name="Lijn"/>
          <p:cNvSpPr/>
          <p:nvPr/>
        </p:nvSpPr>
        <p:spPr>
          <a:xfrm>
            <a:off x="5902917" y="6965156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40" name="Lijn"/>
          <p:cNvSpPr/>
          <p:nvPr/>
        </p:nvSpPr>
        <p:spPr>
          <a:xfrm>
            <a:off x="5902917" y="5715000"/>
            <a:ext cx="14472337" cy="0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41" name="Lijn"/>
          <p:cNvSpPr/>
          <p:nvPr/>
        </p:nvSpPr>
        <p:spPr>
          <a:xfrm>
            <a:off x="5902917" y="4464843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42" name="Lijn"/>
          <p:cNvSpPr/>
          <p:nvPr/>
        </p:nvSpPr>
        <p:spPr>
          <a:xfrm>
            <a:off x="5902917" y="3214687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43" name="Lijn"/>
          <p:cNvSpPr/>
          <p:nvPr/>
        </p:nvSpPr>
        <p:spPr>
          <a:xfrm>
            <a:off x="5902917" y="1964531"/>
            <a:ext cx="14472337" cy="1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44" name="Lijn"/>
          <p:cNvSpPr/>
          <p:nvPr/>
        </p:nvSpPr>
        <p:spPr>
          <a:xfrm flipV="1">
            <a:off x="7512843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45" name="Lijn"/>
          <p:cNvSpPr/>
          <p:nvPr/>
        </p:nvSpPr>
        <p:spPr>
          <a:xfrm flipV="1">
            <a:off x="8763000" y="756318"/>
            <a:ext cx="0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46" name="Lijn"/>
          <p:cNvSpPr/>
          <p:nvPr/>
        </p:nvSpPr>
        <p:spPr>
          <a:xfrm flipV="1">
            <a:off x="10013155" y="756319"/>
            <a:ext cx="1" cy="10316494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47" name="Lijn"/>
          <p:cNvSpPr/>
          <p:nvPr/>
        </p:nvSpPr>
        <p:spPr>
          <a:xfrm flipV="1">
            <a:off x="11263312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48" name="Lijn"/>
          <p:cNvSpPr/>
          <p:nvPr/>
        </p:nvSpPr>
        <p:spPr>
          <a:xfrm flipV="1">
            <a:off x="12513468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49" name="Lijn"/>
          <p:cNvSpPr/>
          <p:nvPr/>
        </p:nvSpPr>
        <p:spPr>
          <a:xfrm flipV="1">
            <a:off x="13763625" y="756318"/>
            <a:ext cx="0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50" name="Lijn"/>
          <p:cNvSpPr/>
          <p:nvPr/>
        </p:nvSpPr>
        <p:spPr>
          <a:xfrm flipV="1">
            <a:off x="15013781" y="756316"/>
            <a:ext cx="1" cy="10316497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51" name="Lijn"/>
          <p:cNvSpPr/>
          <p:nvPr/>
        </p:nvSpPr>
        <p:spPr>
          <a:xfrm flipV="1">
            <a:off x="16263937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52" name="Lijn"/>
          <p:cNvSpPr/>
          <p:nvPr/>
        </p:nvSpPr>
        <p:spPr>
          <a:xfrm flipV="1">
            <a:off x="17514093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53" name="Lijn"/>
          <p:cNvSpPr/>
          <p:nvPr/>
        </p:nvSpPr>
        <p:spPr>
          <a:xfrm flipV="1">
            <a:off x="18764249" y="756318"/>
            <a:ext cx="1" cy="10316495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54" name="Lijn"/>
          <p:cNvSpPr/>
          <p:nvPr/>
        </p:nvSpPr>
        <p:spPr>
          <a:xfrm flipV="1">
            <a:off x="20014405" y="756319"/>
            <a:ext cx="1" cy="10316494"/>
          </a:xfrm>
          <a:prstGeom prst="line">
            <a:avLst/>
          </a:prstGeom>
          <a:ln w="12700">
            <a:solidFill>
              <a:schemeClr val="accent1">
                <a:satOff val="-3355"/>
                <a:lumOff val="2661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55" name="11"/>
          <p:cNvSpPr txBox="1"/>
          <p:nvPr/>
        </p:nvSpPr>
        <p:spPr>
          <a:xfrm>
            <a:off x="19669323" y="11075193"/>
            <a:ext cx="67230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11</a:t>
            </a:r>
          </a:p>
        </p:txBody>
      </p:sp>
      <p:sp>
        <p:nvSpPr>
          <p:cNvPr id="256" name="Lijn"/>
          <p:cNvSpPr/>
          <p:nvPr/>
        </p:nvSpPr>
        <p:spPr>
          <a:xfrm flipV="1">
            <a:off x="5916998" y="1121722"/>
            <a:ext cx="9941686" cy="9941686"/>
          </a:xfrm>
          <a:prstGeom prst="lin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57" name="Lijn"/>
          <p:cNvSpPr/>
          <p:nvPr/>
        </p:nvSpPr>
        <p:spPr>
          <a:xfrm flipV="1">
            <a:off x="4459427" y="3424700"/>
            <a:ext cx="16242497" cy="3986961"/>
          </a:xfrm>
          <a:prstGeom prst="lin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58" name="lijn L1"/>
          <p:cNvSpPr txBox="1"/>
          <p:nvPr/>
        </p:nvSpPr>
        <p:spPr>
          <a:xfrm>
            <a:off x="15109704" y="473044"/>
            <a:ext cx="1146771" cy="54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lijn L1</a:t>
            </a:r>
          </a:p>
        </p:txBody>
      </p:sp>
      <p:sp>
        <p:nvSpPr>
          <p:cNvPr id="259" name="lijn L2"/>
          <p:cNvSpPr txBox="1"/>
          <p:nvPr/>
        </p:nvSpPr>
        <p:spPr>
          <a:xfrm>
            <a:off x="20021869" y="2618978"/>
            <a:ext cx="1146771" cy="54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lijn L2</a:t>
            </a:r>
          </a:p>
        </p:txBody>
      </p:sp>
      <p:pic>
        <p:nvPicPr>
          <p:cNvPr id="260" name="pasted-image.pdf" descr="pasted-image.pdf"/>
          <p:cNvPicPr>
            <a:picLocks noChangeAspect="1"/>
          </p:cNvPicPr>
          <p:nvPr/>
        </p:nvPicPr>
        <p:blipFill>
          <a:blip r:embed="rId2"/>
          <a:srcRect r="69440"/>
          <a:stretch>
            <a:fillRect/>
          </a:stretch>
        </p:blipFill>
        <p:spPr>
          <a:xfrm>
            <a:off x="3868035" y="5750725"/>
            <a:ext cx="748352" cy="683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asted-image.pdf" descr="pasted-image.pdf"/>
          <p:cNvPicPr>
            <a:picLocks noChangeAspect="1"/>
          </p:cNvPicPr>
          <p:nvPr/>
        </p:nvPicPr>
        <p:blipFill>
          <a:blip r:embed="rId2"/>
          <a:srcRect l="74416" b="7839"/>
          <a:stretch>
            <a:fillRect/>
          </a:stretch>
        </p:blipFill>
        <p:spPr>
          <a:xfrm>
            <a:off x="12829635" y="12256518"/>
            <a:ext cx="626497" cy="629824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Vergelijking"/>
              <p:cNvSpPr txBox="1"/>
              <p:nvPr/>
            </p:nvSpPr>
            <p:spPr>
              <a:xfrm>
                <a:off x="15409856" y="1825895"/>
                <a:ext cx="2764932" cy="82990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10100"/>
              </a:p>
            </p:txBody>
          </p:sp>
        </mc:Choice>
        <mc:Fallback xmlns="">
          <p:sp>
            <p:nvSpPr>
              <p:cNvPr id="262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856" y="1825895"/>
                <a:ext cx="2764932" cy="829908"/>
              </a:xfrm>
              <a:prstGeom prst="rect">
                <a:avLst/>
              </a:prstGeom>
              <a:blipFill>
                <a:blip r:embed="rId3"/>
                <a:stretch>
                  <a:fillRect l="-16514" r="-23394" b="-13030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Vergelijking"/>
              <p:cNvSpPr txBox="1"/>
              <p:nvPr/>
            </p:nvSpPr>
            <p:spPr>
              <a:xfrm>
                <a:off x="14168059" y="4198527"/>
                <a:ext cx="5243678" cy="243200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sz="10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sz="10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sz="10100"/>
              </a:p>
            </p:txBody>
          </p:sp>
        </mc:Choice>
        <mc:Fallback xmlns="">
          <p:sp>
            <p:nvSpPr>
              <p:cNvPr id="263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8059" y="4198527"/>
                <a:ext cx="5243678" cy="2432001"/>
              </a:xfrm>
              <a:prstGeom prst="rect">
                <a:avLst/>
              </a:prstGeom>
              <a:blipFill>
                <a:blip r:embed="rId4"/>
                <a:stretch>
                  <a:fillRect l="-8454" r="-10386" b="-2487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catter_1566209228.849519.png" descr="scatter_1566209228.8495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674" y="-132995"/>
            <a:ext cx="18642653" cy="13981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764</Words>
  <Application>Microsoft Office PowerPoint</Application>
  <PresentationFormat>Aangepast</PresentationFormat>
  <Paragraphs>270</Paragraphs>
  <Slides>45</Slides>
  <Notes>0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51" baseType="lpstr">
      <vt:lpstr>Avenir</vt:lpstr>
      <vt:lpstr>Cambria Math</vt:lpstr>
      <vt:lpstr>Helvetica</vt:lpstr>
      <vt:lpstr>Helvetica Light</vt:lpstr>
      <vt:lpstr>Symbol</vt:lpstr>
      <vt:lpstr>White</vt:lpstr>
      <vt:lpstr>PowerPoint-presentatie</vt:lpstr>
      <vt:lpstr>PowerPoint-presentatie</vt:lpstr>
      <vt:lpstr>Lineaire regressie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Let op: Anscombe’s Quartet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Kostenfunctie (J) voor 1 feature</vt:lpstr>
      <vt:lpstr>PowerPoint-presentatie</vt:lpstr>
      <vt:lpstr>PowerPoint-presentatie</vt:lpstr>
      <vt:lpstr>Eén feature</vt:lpstr>
      <vt:lpstr>PowerPoint-presentatie</vt:lpstr>
      <vt:lpstr>Hypothese o.b.v. 1 of meer features</vt:lpstr>
      <vt:lpstr>PowerPoint-presentatie</vt:lpstr>
      <vt:lpstr>PowerPoint-presentatie</vt:lpstr>
      <vt:lpstr>PowerPoint-presentatie</vt:lpstr>
      <vt:lpstr>Algemene kostenfunctie (J)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Herhaling: kostenfunctie</vt:lpstr>
      <vt:lpstr>Aanpassing van de gewichten met behulp van de partiële afgeleide</vt:lpstr>
      <vt:lpstr>Stappenplan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Roos TE, Erik</cp:lastModifiedBy>
  <cp:revision>4</cp:revision>
  <dcterms:modified xsi:type="dcterms:W3CDTF">2024-09-16T11:33:13Z</dcterms:modified>
</cp:coreProperties>
</file>